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1445" r:id="rId2"/>
    <p:sldId id="1446" r:id="rId3"/>
    <p:sldId id="256" r:id="rId4"/>
  </p:sldIdLst>
  <p:sldSz cx="12192000" cy="6858000"/>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404" autoAdjust="0"/>
  </p:normalViewPr>
  <p:slideViewPr>
    <p:cSldViewPr snapToGrid="0">
      <p:cViewPr varScale="1">
        <p:scale>
          <a:sx n="67" d="100"/>
          <a:sy n="67" d="100"/>
        </p:scale>
        <p:origin x="57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none" spc="0" normalizeH="0" baseline="0">
                <a:solidFill>
                  <a:schemeClr val="tx1"/>
                </a:solidFill>
                <a:latin typeface="+mj-lt"/>
                <a:ea typeface="+mj-ea"/>
                <a:cs typeface="+mj-cs"/>
              </a:defRPr>
            </a:pPr>
            <a:r>
              <a:rPr lang="ja-JP" altLang="en-US" sz="1600" dirty="0">
                <a:solidFill>
                  <a:schemeClr val="tx1"/>
                </a:solidFill>
              </a:rPr>
              <a:t>とちぎオレンジドクター登録者数</a:t>
            </a:r>
            <a:endParaRPr lang="ja-JP" sz="1600" dirty="0">
              <a:solidFill>
                <a:schemeClr val="tx1"/>
              </a:solidFill>
            </a:endParaRPr>
          </a:p>
        </c:rich>
      </c:tx>
      <c:layout>
        <c:manualLayout>
          <c:xMode val="edge"/>
          <c:yMode val="edge"/>
          <c:x val="0.20013916457437811"/>
          <c:y val="4.5819031421753718E-2"/>
        </c:manualLayout>
      </c:layout>
      <c:overlay val="0"/>
      <c:spPr>
        <a:noFill/>
        <a:ln>
          <a:noFill/>
        </a:ln>
        <a:effectLst/>
      </c:spPr>
      <c:txPr>
        <a:bodyPr rot="0" spcFirstLastPara="1" vertOverflow="ellipsis" vert="horz" wrap="square" anchor="ctr" anchorCtr="1"/>
        <a:lstStyle/>
        <a:p>
          <a:pPr>
            <a:defRPr sz="2128" b="1" i="0" u="none" strike="noStrike" kern="1200" cap="none" spc="0" normalizeH="0" baseline="0">
              <a:solidFill>
                <a:schemeClr val="tx1"/>
              </a:solidFill>
              <a:latin typeface="+mj-lt"/>
              <a:ea typeface="+mj-ea"/>
              <a:cs typeface="+mj-cs"/>
            </a:defRPr>
          </a:pPr>
          <a:endParaRPr lang="ja-JP"/>
        </a:p>
      </c:txPr>
    </c:title>
    <c:autoTitleDeleted val="0"/>
    <c:plotArea>
      <c:layout/>
      <c:barChart>
        <c:barDir val="col"/>
        <c:grouping val="clustered"/>
        <c:varyColors val="0"/>
        <c:ser>
          <c:idx val="0"/>
          <c:order val="0"/>
          <c:tx>
            <c:strRef>
              <c:f>Sheet1!$B$1</c:f>
              <c:strCache>
                <c:ptCount val="1"/>
                <c:pt idx="0">
                  <c:v>2017</c:v>
                </c:pt>
              </c:strCache>
            </c:strRef>
          </c:tx>
          <c:spPr>
            <a:solidFill>
              <a:schemeClr val="accent1"/>
            </a:solidFill>
            <a:ln>
              <a:noFill/>
            </a:ln>
            <a:effectLst/>
          </c:spPr>
          <c:invertIfNegative val="0"/>
          <c:cat>
            <c:numRef>
              <c:f>Sheet1!$A$2:$A$5</c:f>
              <c:numCache>
                <c:formatCode>General</c:formatCode>
                <c:ptCount val="1"/>
              </c:numCache>
            </c:numRef>
          </c:cat>
          <c:val>
            <c:numRef>
              <c:f>Sheet1!$B$2:$B$5</c:f>
              <c:numCache>
                <c:formatCode>General</c:formatCode>
                <c:ptCount val="1"/>
                <c:pt idx="0">
                  <c:v>84</c:v>
                </c:pt>
              </c:numCache>
            </c:numRef>
          </c:val>
          <c:extLst>
            <c:ext xmlns:c16="http://schemas.microsoft.com/office/drawing/2014/chart" uri="{C3380CC4-5D6E-409C-BE32-E72D297353CC}">
              <c16:uniqueId val="{00000000-98E0-4579-9134-7E8083419E7B}"/>
            </c:ext>
          </c:extLst>
        </c:ser>
        <c:ser>
          <c:idx val="1"/>
          <c:order val="1"/>
          <c:tx>
            <c:strRef>
              <c:f>Sheet1!$C$1</c:f>
              <c:strCache>
                <c:ptCount val="1"/>
                <c:pt idx="0">
                  <c:v>18</c:v>
                </c:pt>
              </c:strCache>
            </c:strRef>
          </c:tx>
          <c:spPr>
            <a:solidFill>
              <a:schemeClr val="accent2"/>
            </a:solidFill>
            <a:ln>
              <a:noFill/>
            </a:ln>
            <a:effectLst/>
          </c:spPr>
          <c:invertIfNegative val="0"/>
          <c:cat>
            <c:numRef>
              <c:f>Sheet1!$A$2:$A$5</c:f>
              <c:numCache>
                <c:formatCode>General</c:formatCode>
                <c:ptCount val="1"/>
              </c:numCache>
            </c:numRef>
          </c:cat>
          <c:val>
            <c:numRef>
              <c:f>Sheet1!$C$2:$C$5</c:f>
              <c:numCache>
                <c:formatCode>General</c:formatCode>
                <c:ptCount val="1"/>
                <c:pt idx="0">
                  <c:v>112</c:v>
                </c:pt>
              </c:numCache>
            </c:numRef>
          </c:val>
          <c:extLst>
            <c:ext xmlns:c16="http://schemas.microsoft.com/office/drawing/2014/chart" uri="{C3380CC4-5D6E-409C-BE32-E72D297353CC}">
              <c16:uniqueId val="{00000001-98E0-4579-9134-7E8083419E7B}"/>
            </c:ext>
          </c:extLst>
        </c:ser>
        <c:ser>
          <c:idx val="2"/>
          <c:order val="2"/>
          <c:tx>
            <c:strRef>
              <c:f>Sheet1!$D$1</c:f>
              <c:strCache>
                <c:ptCount val="1"/>
                <c:pt idx="0">
                  <c:v>19</c:v>
                </c:pt>
              </c:strCache>
            </c:strRef>
          </c:tx>
          <c:spPr>
            <a:solidFill>
              <a:schemeClr val="accent3"/>
            </a:solidFill>
            <a:ln>
              <a:noFill/>
            </a:ln>
            <a:effectLst/>
          </c:spPr>
          <c:invertIfNegative val="0"/>
          <c:cat>
            <c:numRef>
              <c:f>Sheet1!$A$2:$A$5</c:f>
              <c:numCache>
                <c:formatCode>General</c:formatCode>
                <c:ptCount val="1"/>
              </c:numCache>
            </c:numRef>
          </c:cat>
          <c:val>
            <c:numRef>
              <c:f>Sheet1!$D$2:$D$5</c:f>
              <c:numCache>
                <c:formatCode>General</c:formatCode>
                <c:ptCount val="1"/>
                <c:pt idx="0">
                  <c:v>145</c:v>
                </c:pt>
              </c:numCache>
            </c:numRef>
          </c:val>
          <c:extLst>
            <c:ext xmlns:c16="http://schemas.microsoft.com/office/drawing/2014/chart" uri="{C3380CC4-5D6E-409C-BE32-E72D297353CC}">
              <c16:uniqueId val="{00000002-98E0-4579-9134-7E8083419E7B}"/>
            </c:ext>
          </c:extLst>
        </c:ser>
        <c:ser>
          <c:idx val="3"/>
          <c:order val="3"/>
          <c:tx>
            <c:strRef>
              <c:f>Sheet1!$E$1</c:f>
              <c:strCache>
                <c:ptCount val="1"/>
                <c:pt idx="0">
                  <c:v>20</c:v>
                </c:pt>
              </c:strCache>
            </c:strRef>
          </c:tx>
          <c:spPr>
            <a:solidFill>
              <a:schemeClr val="accent4"/>
            </a:solidFill>
            <a:ln>
              <a:noFill/>
            </a:ln>
            <a:effectLst/>
          </c:spPr>
          <c:invertIfNegative val="0"/>
          <c:cat>
            <c:numRef>
              <c:f>Sheet1!$A$2:$A$5</c:f>
              <c:numCache>
                <c:formatCode>General</c:formatCode>
                <c:ptCount val="1"/>
              </c:numCache>
            </c:numRef>
          </c:cat>
          <c:val>
            <c:numRef>
              <c:f>Sheet1!$E$2:$E$5</c:f>
              <c:numCache>
                <c:formatCode>General</c:formatCode>
                <c:ptCount val="1"/>
                <c:pt idx="0">
                  <c:v>182</c:v>
                </c:pt>
              </c:numCache>
            </c:numRef>
          </c:val>
          <c:extLst>
            <c:ext xmlns:c16="http://schemas.microsoft.com/office/drawing/2014/chart" uri="{C3380CC4-5D6E-409C-BE32-E72D297353CC}">
              <c16:uniqueId val="{00000003-98E0-4579-9134-7E8083419E7B}"/>
            </c:ext>
          </c:extLst>
        </c:ser>
        <c:ser>
          <c:idx val="4"/>
          <c:order val="4"/>
          <c:tx>
            <c:strRef>
              <c:f>Sheet1!$F$1</c:f>
              <c:strCache>
                <c:ptCount val="1"/>
                <c:pt idx="0">
                  <c:v>21</c:v>
                </c:pt>
              </c:strCache>
            </c:strRef>
          </c:tx>
          <c:spPr>
            <a:solidFill>
              <a:schemeClr val="accent5"/>
            </a:solidFill>
            <a:ln>
              <a:noFill/>
            </a:ln>
            <a:effectLst/>
          </c:spPr>
          <c:invertIfNegative val="0"/>
          <c:cat>
            <c:numRef>
              <c:f>Sheet1!$A$2:$A$5</c:f>
              <c:numCache>
                <c:formatCode>General</c:formatCode>
                <c:ptCount val="1"/>
              </c:numCache>
            </c:numRef>
          </c:cat>
          <c:val>
            <c:numRef>
              <c:f>Sheet1!$F$2:$F$5</c:f>
              <c:numCache>
                <c:formatCode>General</c:formatCode>
                <c:ptCount val="1"/>
                <c:pt idx="0">
                  <c:v>183</c:v>
                </c:pt>
              </c:numCache>
            </c:numRef>
          </c:val>
          <c:extLst>
            <c:ext xmlns:c16="http://schemas.microsoft.com/office/drawing/2014/chart" uri="{C3380CC4-5D6E-409C-BE32-E72D297353CC}">
              <c16:uniqueId val="{00000004-98E0-4579-9134-7E8083419E7B}"/>
            </c:ext>
          </c:extLst>
        </c:ser>
        <c:ser>
          <c:idx val="5"/>
          <c:order val="5"/>
          <c:tx>
            <c:strRef>
              <c:f>Sheet1!$G$1</c:f>
              <c:strCache>
                <c:ptCount val="1"/>
                <c:pt idx="0">
                  <c:v>22</c:v>
                </c:pt>
              </c:strCache>
            </c:strRef>
          </c:tx>
          <c:spPr>
            <a:solidFill>
              <a:schemeClr val="accent6"/>
            </a:solidFill>
            <a:ln>
              <a:noFill/>
            </a:ln>
            <a:effectLst/>
          </c:spPr>
          <c:invertIfNegative val="0"/>
          <c:cat>
            <c:numRef>
              <c:f>Sheet1!$A$2:$A$5</c:f>
              <c:numCache>
                <c:formatCode>General</c:formatCode>
                <c:ptCount val="1"/>
              </c:numCache>
            </c:numRef>
          </c:cat>
          <c:val>
            <c:numRef>
              <c:f>Sheet1!$G$2:$G$5</c:f>
              <c:numCache>
                <c:formatCode>General</c:formatCode>
                <c:ptCount val="1"/>
                <c:pt idx="0">
                  <c:v>205</c:v>
                </c:pt>
              </c:numCache>
            </c:numRef>
          </c:val>
          <c:extLst>
            <c:ext xmlns:c16="http://schemas.microsoft.com/office/drawing/2014/chart" uri="{C3380CC4-5D6E-409C-BE32-E72D297353CC}">
              <c16:uniqueId val="{00000005-98E0-4579-9134-7E8083419E7B}"/>
            </c:ext>
          </c:extLst>
        </c:ser>
        <c:ser>
          <c:idx val="6"/>
          <c:order val="6"/>
          <c:tx>
            <c:strRef>
              <c:f>Sheet1!$H$1</c:f>
              <c:strCache>
                <c:ptCount val="1"/>
                <c:pt idx="0">
                  <c:v>23</c:v>
                </c:pt>
              </c:strCache>
            </c:strRef>
          </c:tx>
          <c:spPr>
            <a:solidFill>
              <a:schemeClr val="accent1">
                <a:lumMod val="60000"/>
              </a:schemeClr>
            </a:solidFill>
            <a:ln>
              <a:noFill/>
            </a:ln>
            <a:effectLst/>
          </c:spPr>
          <c:invertIfNegative val="0"/>
          <c:cat>
            <c:numRef>
              <c:f>Sheet1!$A$2:$A$5</c:f>
              <c:numCache>
                <c:formatCode>General</c:formatCode>
                <c:ptCount val="1"/>
              </c:numCache>
            </c:numRef>
          </c:cat>
          <c:val>
            <c:numRef>
              <c:f>Sheet1!$H$2:$H$5</c:f>
              <c:numCache>
                <c:formatCode>General</c:formatCode>
                <c:ptCount val="1"/>
                <c:pt idx="0">
                  <c:v>223</c:v>
                </c:pt>
              </c:numCache>
            </c:numRef>
          </c:val>
          <c:extLst>
            <c:ext xmlns:c16="http://schemas.microsoft.com/office/drawing/2014/chart" uri="{C3380CC4-5D6E-409C-BE32-E72D297353CC}">
              <c16:uniqueId val="{00000006-98E0-4579-9134-7E8083419E7B}"/>
            </c:ext>
          </c:extLst>
        </c:ser>
        <c:ser>
          <c:idx val="7"/>
          <c:order val="7"/>
          <c:tx>
            <c:strRef>
              <c:f>Sheet1!$I$1</c:f>
              <c:strCache>
                <c:ptCount val="1"/>
                <c:pt idx="0">
                  <c:v>24</c:v>
                </c:pt>
              </c:strCache>
            </c:strRef>
          </c:tx>
          <c:spPr>
            <a:solidFill>
              <a:schemeClr val="accent2">
                <a:lumMod val="60000"/>
              </a:schemeClr>
            </a:solidFill>
            <a:ln>
              <a:noFill/>
            </a:ln>
            <a:effectLst/>
          </c:spPr>
          <c:invertIfNegative val="0"/>
          <c:cat>
            <c:numRef>
              <c:f>Sheet1!$A$2:$A$5</c:f>
              <c:numCache>
                <c:formatCode>General</c:formatCode>
                <c:ptCount val="1"/>
              </c:numCache>
            </c:numRef>
          </c:cat>
          <c:val>
            <c:numRef>
              <c:f>Sheet1!$I$2:$I$5</c:f>
              <c:numCache>
                <c:formatCode>General</c:formatCode>
                <c:ptCount val="1"/>
                <c:pt idx="0">
                  <c:v>242</c:v>
                </c:pt>
              </c:numCache>
            </c:numRef>
          </c:val>
          <c:extLst>
            <c:ext xmlns:c16="http://schemas.microsoft.com/office/drawing/2014/chart" uri="{C3380CC4-5D6E-409C-BE32-E72D297353CC}">
              <c16:uniqueId val="{00000007-98E0-4579-9134-7E8083419E7B}"/>
            </c:ext>
          </c:extLst>
        </c:ser>
        <c:dLbls>
          <c:showLegendKey val="0"/>
          <c:showVal val="0"/>
          <c:showCatName val="0"/>
          <c:showSerName val="0"/>
          <c:showPercent val="0"/>
          <c:showBubbleSize val="0"/>
        </c:dLbls>
        <c:gapWidth val="267"/>
        <c:overlap val="-82"/>
        <c:axId val="434138352"/>
        <c:axId val="434129352"/>
      </c:barChart>
      <c:catAx>
        <c:axId val="434138352"/>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ja-JP"/>
          </a:p>
        </c:txPr>
        <c:crossAx val="434129352"/>
        <c:crosses val="autoZero"/>
        <c:auto val="1"/>
        <c:lblAlgn val="ctr"/>
        <c:lblOffset val="100"/>
        <c:noMultiLvlLbl val="0"/>
      </c:catAx>
      <c:valAx>
        <c:axId val="434129352"/>
        <c:scaling>
          <c:orientation val="minMax"/>
          <c:max val="270"/>
          <c:min val="0"/>
        </c:scaling>
        <c:delete val="0"/>
        <c:axPos val="l"/>
        <c:majorGridlines>
          <c:spPr>
            <a:ln w="9525" cap="flat" cmpd="sng" algn="ctr">
              <a:solidFill>
                <a:schemeClr val="dk1">
                  <a:lumMod val="15000"/>
                  <a:lumOff val="85000"/>
                </a:schemeClr>
              </a:solidFill>
              <a:round/>
            </a:ln>
            <a:effectLst/>
          </c:spPr>
        </c:majorGridlines>
        <c:minorGridlines>
          <c:spPr>
            <a:ln w="9525" cap="flat" cmpd="sng" algn="ctr">
              <a:solidFill>
                <a:schemeClr val="dk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ja-JP"/>
          </a:p>
        </c:txPr>
        <c:crossAx val="434138352"/>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drawings/drawing1.xml><?xml version="1.0" encoding="utf-8"?>
<c:userShapes xmlns:c="http://schemas.openxmlformats.org/drawingml/2006/chart">
  <cdr:relSizeAnchor xmlns:cdr="http://schemas.openxmlformats.org/drawingml/2006/chartDrawing">
    <cdr:from>
      <cdr:x>0.41987</cdr:x>
      <cdr:y>0.33505</cdr:y>
    </cdr:from>
    <cdr:to>
      <cdr:x>0.58013</cdr:x>
      <cdr:y>0.66495</cdr:y>
    </cdr:to>
    <cdr:sp macro="" textlink="">
      <cdr:nvSpPr>
        <cdr:cNvPr id="2" name="テキスト ボックス 1">
          <a:extLst xmlns:a="http://schemas.openxmlformats.org/drawingml/2006/main">
            <a:ext uri="{FF2B5EF4-FFF2-40B4-BE49-F238E27FC236}">
              <a16:creationId xmlns:a16="http://schemas.microsoft.com/office/drawing/2014/main" id="{3A03C577-66FA-7DBE-86AF-F9B0E8C933EE}"/>
            </a:ext>
          </a:extLst>
        </cdr:cNvPr>
        <cdr:cNvSpPr txBox="1"/>
      </cdr:nvSpPr>
      <cdr:spPr>
        <a:xfrm xmlns:a="http://schemas.openxmlformats.org/drawingml/2006/main">
          <a:off x="2395537" y="928687"/>
          <a:ext cx="914400" cy="914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ja-JP" altLang="en-US" sz="1100" kern="1200" dirty="0"/>
        </a:p>
      </cdr:txBody>
    </cdr:sp>
  </cdr:relSizeAnchor>
  <cdr:relSizeAnchor xmlns:cdr="http://schemas.openxmlformats.org/drawingml/2006/chartDrawing">
    <cdr:from>
      <cdr:x>0.51018</cdr:x>
      <cdr:y>0.16243</cdr:y>
    </cdr:from>
    <cdr:to>
      <cdr:x>1</cdr:x>
      <cdr:y>0.25404</cdr:y>
    </cdr:to>
    <cdr:sp macro="" textlink="">
      <cdr:nvSpPr>
        <cdr:cNvPr id="3" name="テキスト ボックス 2">
          <a:extLst xmlns:a="http://schemas.openxmlformats.org/drawingml/2006/main">
            <a:ext uri="{FF2B5EF4-FFF2-40B4-BE49-F238E27FC236}">
              <a16:creationId xmlns:a16="http://schemas.microsoft.com/office/drawing/2014/main" id="{37F0A0E0-EF80-5654-484F-2608CB88CE1C}"/>
            </a:ext>
          </a:extLst>
        </cdr:cNvPr>
        <cdr:cNvSpPr txBox="1"/>
      </cdr:nvSpPr>
      <cdr:spPr>
        <a:xfrm xmlns:a="http://schemas.openxmlformats.org/drawingml/2006/main">
          <a:off x="2910806" y="450219"/>
          <a:ext cx="2794669" cy="253922"/>
        </a:xfrm>
        <a:prstGeom xmlns:a="http://schemas.openxmlformats.org/drawingml/2006/main" prst="rect">
          <a:avLst/>
        </a:prstGeom>
      </cdr:spPr>
      <cdr:style>
        <a:lnRef xmlns:a="http://schemas.openxmlformats.org/drawingml/2006/main" idx="3">
          <a:schemeClr val="lt1"/>
        </a:lnRef>
        <a:fillRef xmlns:a="http://schemas.openxmlformats.org/drawingml/2006/main" idx="1">
          <a:schemeClr val="accent3"/>
        </a:fillRef>
        <a:effectRef xmlns:a="http://schemas.openxmlformats.org/drawingml/2006/main" idx="1">
          <a:schemeClr val="accent3"/>
        </a:effectRef>
        <a:fontRef xmlns:a="http://schemas.openxmlformats.org/drawingml/2006/main" idx="minor">
          <a:schemeClr val="lt1"/>
        </a:fontRef>
      </cdr:style>
      <cdr:txBody>
        <a:bodyPr xmlns:a="http://schemas.openxmlformats.org/drawingml/2006/main" vertOverflow="clip" wrap="none" rtlCol="0"/>
        <a:lstStyle xmlns:a="http://schemas.openxmlformats.org/drawingml/2006/main"/>
        <a:p xmlns:a="http://schemas.openxmlformats.org/drawingml/2006/main">
          <a:r>
            <a:rPr lang="ja-JP" altLang="en-US" sz="1100" kern="1200" dirty="0"/>
            <a:t>はつらつプラン目標値　</a:t>
          </a:r>
          <a:r>
            <a:rPr lang="en-US" altLang="ja-JP" kern="1200" dirty="0"/>
            <a:t>2025</a:t>
          </a:r>
          <a:r>
            <a:rPr lang="ja-JP" altLang="en-US" kern="1200" dirty="0"/>
            <a:t>年　</a:t>
          </a:r>
          <a:r>
            <a:rPr lang="en-US" altLang="ja-JP" sz="1100" kern="1200" dirty="0"/>
            <a:t>270</a:t>
          </a:r>
          <a:r>
            <a:rPr lang="ja-JP" altLang="en-US" sz="1100" kern="1200" dirty="0"/>
            <a:t>人</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4BDD8C06-6CD3-4CE1-BE58-4A9913C14FE3}" type="datetimeFigureOut">
              <a:rPr kumimoji="1" lang="ja-JP" altLang="en-US" smtClean="0"/>
              <a:t>2025/9/2</a:t>
            </a:fld>
            <a:endParaRPr kumimoji="1" lang="ja-JP" altLang="en-US"/>
          </a:p>
        </p:txBody>
      </p:sp>
      <p:sp>
        <p:nvSpPr>
          <p:cNvPr id="4" name="スライド イメージ プレースホルダー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9937E746-E48D-435B-BB68-CD5A5B20B54E}" type="slidenum">
              <a:rPr kumimoji="1" lang="ja-JP" altLang="en-US" smtClean="0"/>
              <a:t>‹#›</a:t>
            </a:fld>
            <a:endParaRPr kumimoji="1" lang="ja-JP" altLang="en-US"/>
          </a:p>
        </p:txBody>
      </p:sp>
    </p:spTree>
    <p:extLst>
      <p:ext uri="{BB962C8B-B14F-4D97-AF65-F5344CB8AC3E}">
        <p14:creationId xmlns:p14="http://schemas.microsoft.com/office/powerpoint/2010/main" val="212972091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2017</a:t>
            </a:r>
            <a:r>
              <a:rPr kumimoji="1" lang="ja-JP" altLang="en-US" dirty="0"/>
              <a:t>年に開始して、７、８年が立ちまして　　改めてご意見を頂戴できれば</a:t>
            </a:r>
            <a:endParaRPr kumimoji="1" lang="en-US" altLang="ja-JP" dirty="0"/>
          </a:p>
          <a:p>
            <a:r>
              <a:rPr kumimoji="1" lang="en-US" altLang="ja-JP" dirty="0"/>
              <a:t>15</a:t>
            </a:r>
            <a:r>
              <a:rPr kumimoji="1" lang="ja-JP" altLang="en-US" dirty="0"/>
              <a:t>：</a:t>
            </a:r>
            <a:r>
              <a:rPr kumimoji="1" lang="en-US" altLang="ja-JP" dirty="0"/>
              <a:t>45</a:t>
            </a:r>
            <a:r>
              <a:rPr kumimoji="1" lang="ja-JP" altLang="en-US" dirty="0"/>
              <a:t>　</a:t>
            </a:r>
            <a:endParaRPr kumimoji="1" lang="en-US" altLang="ja-JP" dirty="0"/>
          </a:p>
        </p:txBody>
      </p:sp>
      <p:sp>
        <p:nvSpPr>
          <p:cNvPr id="4" name="スライド番号プレースホルダー 3"/>
          <p:cNvSpPr>
            <a:spLocks noGrp="1"/>
          </p:cNvSpPr>
          <p:nvPr>
            <p:ph type="sldNum" sz="quarter" idx="5"/>
          </p:nvPr>
        </p:nvSpPr>
        <p:spPr/>
        <p:txBody>
          <a:bodyPr/>
          <a:lstStyle/>
          <a:p>
            <a:fld id="{9937E746-E48D-435B-BB68-CD5A5B20B54E}" type="slidenum">
              <a:rPr kumimoji="1" lang="ja-JP" altLang="en-US" smtClean="0"/>
              <a:t>1</a:t>
            </a:fld>
            <a:endParaRPr kumimoji="1" lang="ja-JP" altLang="en-US"/>
          </a:p>
        </p:txBody>
      </p:sp>
    </p:spTree>
    <p:extLst>
      <p:ext uri="{BB962C8B-B14F-4D97-AF65-F5344CB8AC3E}">
        <p14:creationId xmlns:p14="http://schemas.microsoft.com/office/powerpoint/2010/main" val="1309451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県内全体で　疾患医療センターでは　</a:t>
            </a:r>
            <a:r>
              <a:rPr kumimoji="1" lang="en-US" altLang="ja-JP" dirty="0"/>
              <a:t>110</a:t>
            </a:r>
            <a:r>
              <a:rPr kumimoji="1" lang="ja-JP" altLang="en-US" dirty="0"/>
              <a:t>名　</a:t>
            </a:r>
          </a:p>
        </p:txBody>
      </p:sp>
      <p:sp>
        <p:nvSpPr>
          <p:cNvPr id="4" name="スライド番号プレースホルダー 3"/>
          <p:cNvSpPr>
            <a:spLocks noGrp="1"/>
          </p:cNvSpPr>
          <p:nvPr>
            <p:ph type="sldNum" sz="quarter" idx="5"/>
          </p:nvPr>
        </p:nvSpPr>
        <p:spPr/>
        <p:txBody>
          <a:bodyPr/>
          <a:lstStyle/>
          <a:p>
            <a:fld id="{9937E746-E48D-435B-BB68-CD5A5B20B54E}" type="slidenum">
              <a:rPr kumimoji="1" lang="ja-JP" altLang="en-US" smtClean="0"/>
              <a:t>3</a:t>
            </a:fld>
            <a:endParaRPr kumimoji="1" lang="ja-JP" altLang="en-US"/>
          </a:p>
        </p:txBody>
      </p:sp>
    </p:spTree>
    <p:extLst>
      <p:ext uri="{BB962C8B-B14F-4D97-AF65-F5344CB8AC3E}">
        <p14:creationId xmlns:p14="http://schemas.microsoft.com/office/powerpoint/2010/main" val="11260907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29DE4C1-A173-BB11-D49D-25146A41DB1D}"/>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278DBA33-12F4-4DBC-581F-CDAE9130FA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5FDE2D0E-5508-55A1-97E6-90D42B2261AF}"/>
              </a:ext>
            </a:extLst>
          </p:cNvPr>
          <p:cNvSpPr>
            <a:spLocks noGrp="1"/>
          </p:cNvSpPr>
          <p:nvPr>
            <p:ph type="dt" sz="half" idx="10"/>
          </p:nvPr>
        </p:nvSpPr>
        <p:spPr/>
        <p:txBody>
          <a:bodyPr/>
          <a:lstStyle/>
          <a:p>
            <a:fld id="{EBEC750C-7FBF-406C-9B11-4A181EC9C50C}" type="datetimeFigureOut">
              <a:rPr kumimoji="1" lang="ja-JP" altLang="en-US" smtClean="0"/>
              <a:t>2025/9/2</a:t>
            </a:fld>
            <a:endParaRPr kumimoji="1" lang="ja-JP" altLang="en-US"/>
          </a:p>
        </p:txBody>
      </p:sp>
      <p:sp>
        <p:nvSpPr>
          <p:cNvPr id="5" name="フッター プレースホルダー 4">
            <a:extLst>
              <a:ext uri="{FF2B5EF4-FFF2-40B4-BE49-F238E27FC236}">
                <a16:creationId xmlns:a16="http://schemas.microsoft.com/office/drawing/2014/main" id="{4D28888C-77D8-A9C9-DDD1-5D90FB2B338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44215F8-57C8-0D1E-7E53-212CE482110F}"/>
              </a:ext>
            </a:extLst>
          </p:cNvPr>
          <p:cNvSpPr>
            <a:spLocks noGrp="1"/>
          </p:cNvSpPr>
          <p:nvPr>
            <p:ph type="sldNum" sz="quarter" idx="12"/>
          </p:nvPr>
        </p:nvSpPr>
        <p:spPr/>
        <p:txBody>
          <a:bodyPr/>
          <a:lstStyle/>
          <a:p>
            <a:fld id="{E63AC131-410D-4676-B2FE-F110C40C06AF}" type="slidenum">
              <a:rPr kumimoji="1" lang="ja-JP" altLang="en-US" smtClean="0"/>
              <a:t>‹#›</a:t>
            </a:fld>
            <a:endParaRPr kumimoji="1" lang="ja-JP" altLang="en-US"/>
          </a:p>
        </p:txBody>
      </p:sp>
    </p:spTree>
    <p:extLst>
      <p:ext uri="{BB962C8B-B14F-4D97-AF65-F5344CB8AC3E}">
        <p14:creationId xmlns:p14="http://schemas.microsoft.com/office/powerpoint/2010/main" val="1981663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6783E9-2F4D-00A5-6C28-D1323B5EE24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6DEA4B0-3FAF-195C-2110-0388F9B1752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2D079BB-2F6E-E2C3-3EA6-6EFD01589CA4}"/>
              </a:ext>
            </a:extLst>
          </p:cNvPr>
          <p:cNvSpPr>
            <a:spLocks noGrp="1"/>
          </p:cNvSpPr>
          <p:nvPr>
            <p:ph type="dt" sz="half" idx="10"/>
          </p:nvPr>
        </p:nvSpPr>
        <p:spPr/>
        <p:txBody>
          <a:bodyPr/>
          <a:lstStyle/>
          <a:p>
            <a:fld id="{EBEC750C-7FBF-406C-9B11-4A181EC9C50C}" type="datetimeFigureOut">
              <a:rPr kumimoji="1" lang="ja-JP" altLang="en-US" smtClean="0"/>
              <a:t>2025/9/2</a:t>
            </a:fld>
            <a:endParaRPr kumimoji="1" lang="ja-JP" altLang="en-US"/>
          </a:p>
        </p:txBody>
      </p:sp>
      <p:sp>
        <p:nvSpPr>
          <p:cNvPr id="5" name="フッター プレースホルダー 4">
            <a:extLst>
              <a:ext uri="{FF2B5EF4-FFF2-40B4-BE49-F238E27FC236}">
                <a16:creationId xmlns:a16="http://schemas.microsoft.com/office/drawing/2014/main" id="{0714B39D-86FA-CA22-1C27-EFDA4E72755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3797361-A188-4EE2-49AC-9CF2B4A99FE1}"/>
              </a:ext>
            </a:extLst>
          </p:cNvPr>
          <p:cNvSpPr>
            <a:spLocks noGrp="1"/>
          </p:cNvSpPr>
          <p:nvPr>
            <p:ph type="sldNum" sz="quarter" idx="12"/>
          </p:nvPr>
        </p:nvSpPr>
        <p:spPr/>
        <p:txBody>
          <a:bodyPr/>
          <a:lstStyle/>
          <a:p>
            <a:fld id="{E63AC131-410D-4676-B2FE-F110C40C06AF}" type="slidenum">
              <a:rPr kumimoji="1" lang="ja-JP" altLang="en-US" smtClean="0"/>
              <a:t>‹#›</a:t>
            </a:fld>
            <a:endParaRPr kumimoji="1" lang="ja-JP" altLang="en-US"/>
          </a:p>
        </p:txBody>
      </p:sp>
    </p:spTree>
    <p:extLst>
      <p:ext uri="{BB962C8B-B14F-4D97-AF65-F5344CB8AC3E}">
        <p14:creationId xmlns:p14="http://schemas.microsoft.com/office/powerpoint/2010/main" val="969509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2A1DC52-6606-DBC9-FFB3-1A621AF46E09}"/>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0112AC3-98A9-D8A5-8973-BCC710E53D70}"/>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FF969ED-D567-84C8-3A73-2844545D61F9}"/>
              </a:ext>
            </a:extLst>
          </p:cNvPr>
          <p:cNvSpPr>
            <a:spLocks noGrp="1"/>
          </p:cNvSpPr>
          <p:nvPr>
            <p:ph type="dt" sz="half" idx="10"/>
          </p:nvPr>
        </p:nvSpPr>
        <p:spPr/>
        <p:txBody>
          <a:bodyPr/>
          <a:lstStyle/>
          <a:p>
            <a:fld id="{EBEC750C-7FBF-406C-9B11-4A181EC9C50C}" type="datetimeFigureOut">
              <a:rPr kumimoji="1" lang="ja-JP" altLang="en-US" smtClean="0"/>
              <a:t>2025/9/2</a:t>
            </a:fld>
            <a:endParaRPr kumimoji="1" lang="ja-JP" altLang="en-US"/>
          </a:p>
        </p:txBody>
      </p:sp>
      <p:sp>
        <p:nvSpPr>
          <p:cNvPr id="5" name="フッター プレースホルダー 4">
            <a:extLst>
              <a:ext uri="{FF2B5EF4-FFF2-40B4-BE49-F238E27FC236}">
                <a16:creationId xmlns:a16="http://schemas.microsoft.com/office/drawing/2014/main" id="{21B3CCB4-73A5-9ADC-F6F5-B0AD393D22E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278FD8B-9634-2526-E772-2983B87DA11B}"/>
              </a:ext>
            </a:extLst>
          </p:cNvPr>
          <p:cNvSpPr>
            <a:spLocks noGrp="1"/>
          </p:cNvSpPr>
          <p:nvPr>
            <p:ph type="sldNum" sz="quarter" idx="12"/>
          </p:nvPr>
        </p:nvSpPr>
        <p:spPr/>
        <p:txBody>
          <a:bodyPr/>
          <a:lstStyle/>
          <a:p>
            <a:fld id="{E63AC131-410D-4676-B2FE-F110C40C06AF}" type="slidenum">
              <a:rPr kumimoji="1" lang="ja-JP" altLang="en-US" smtClean="0"/>
              <a:t>‹#›</a:t>
            </a:fld>
            <a:endParaRPr kumimoji="1" lang="ja-JP" altLang="en-US"/>
          </a:p>
        </p:txBody>
      </p:sp>
    </p:spTree>
    <p:extLst>
      <p:ext uri="{BB962C8B-B14F-4D97-AF65-F5344CB8AC3E}">
        <p14:creationId xmlns:p14="http://schemas.microsoft.com/office/powerpoint/2010/main" val="3085718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E28D05F-D6DE-D274-2EDC-1A05E9E8F6D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AEDD91F-2BCD-B253-8B3D-3BD2A6ABD37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19CC39A-B22E-2FED-4ACB-CD173DE3135E}"/>
              </a:ext>
            </a:extLst>
          </p:cNvPr>
          <p:cNvSpPr>
            <a:spLocks noGrp="1"/>
          </p:cNvSpPr>
          <p:nvPr>
            <p:ph type="dt" sz="half" idx="10"/>
          </p:nvPr>
        </p:nvSpPr>
        <p:spPr/>
        <p:txBody>
          <a:bodyPr/>
          <a:lstStyle/>
          <a:p>
            <a:fld id="{EBEC750C-7FBF-406C-9B11-4A181EC9C50C}" type="datetimeFigureOut">
              <a:rPr kumimoji="1" lang="ja-JP" altLang="en-US" smtClean="0"/>
              <a:t>2025/9/2</a:t>
            </a:fld>
            <a:endParaRPr kumimoji="1" lang="ja-JP" altLang="en-US"/>
          </a:p>
        </p:txBody>
      </p:sp>
      <p:sp>
        <p:nvSpPr>
          <p:cNvPr id="5" name="フッター プレースホルダー 4">
            <a:extLst>
              <a:ext uri="{FF2B5EF4-FFF2-40B4-BE49-F238E27FC236}">
                <a16:creationId xmlns:a16="http://schemas.microsoft.com/office/drawing/2014/main" id="{19F0EB02-E2F2-948E-AFBB-6927A0BAEC8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7D412F6-364C-5698-7997-9DF9DFC88864}"/>
              </a:ext>
            </a:extLst>
          </p:cNvPr>
          <p:cNvSpPr>
            <a:spLocks noGrp="1"/>
          </p:cNvSpPr>
          <p:nvPr>
            <p:ph type="sldNum" sz="quarter" idx="12"/>
          </p:nvPr>
        </p:nvSpPr>
        <p:spPr/>
        <p:txBody>
          <a:bodyPr/>
          <a:lstStyle/>
          <a:p>
            <a:fld id="{E63AC131-410D-4676-B2FE-F110C40C06AF}" type="slidenum">
              <a:rPr kumimoji="1" lang="ja-JP" altLang="en-US" smtClean="0"/>
              <a:t>‹#›</a:t>
            </a:fld>
            <a:endParaRPr kumimoji="1" lang="ja-JP" altLang="en-US"/>
          </a:p>
        </p:txBody>
      </p:sp>
    </p:spTree>
    <p:extLst>
      <p:ext uri="{BB962C8B-B14F-4D97-AF65-F5344CB8AC3E}">
        <p14:creationId xmlns:p14="http://schemas.microsoft.com/office/powerpoint/2010/main" val="1517498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0530A7D-54DE-B593-10AA-27601BAEE22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0B056A0-AB75-0D8F-DD6F-C3ACEFCB83B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76D559A-EA1F-FC29-ACC1-CC05AE4D3045}"/>
              </a:ext>
            </a:extLst>
          </p:cNvPr>
          <p:cNvSpPr>
            <a:spLocks noGrp="1"/>
          </p:cNvSpPr>
          <p:nvPr>
            <p:ph type="dt" sz="half" idx="10"/>
          </p:nvPr>
        </p:nvSpPr>
        <p:spPr/>
        <p:txBody>
          <a:bodyPr/>
          <a:lstStyle/>
          <a:p>
            <a:fld id="{EBEC750C-7FBF-406C-9B11-4A181EC9C50C}" type="datetimeFigureOut">
              <a:rPr kumimoji="1" lang="ja-JP" altLang="en-US" smtClean="0"/>
              <a:t>2025/9/2</a:t>
            </a:fld>
            <a:endParaRPr kumimoji="1" lang="ja-JP" altLang="en-US"/>
          </a:p>
        </p:txBody>
      </p:sp>
      <p:sp>
        <p:nvSpPr>
          <p:cNvPr id="5" name="フッター プレースホルダー 4">
            <a:extLst>
              <a:ext uri="{FF2B5EF4-FFF2-40B4-BE49-F238E27FC236}">
                <a16:creationId xmlns:a16="http://schemas.microsoft.com/office/drawing/2014/main" id="{299FED4F-B09C-497B-CB09-8D1BC6E7FF3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25146EA-C374-DD79-8F33-661A1626F509}"/>
              </a:ext>
            </a:extLst>
          </p:cNvPr>
          <p:cNvSpPr>
            <a:spLocks noGrp="1"/>
          </p:cNvSpPr>
          <p:nvPr>
            <p:ph type="sldNum" sz="quarter" idx="12"/>
          </p:nvPr>
        </p:nvSpPr>
        <p:spPr/>
        <p:txBody>
          <a:bodyPr/>
          <a:lstStyle/>
          <a:p>
            <a:fld id="{E63AC131-410D-4676-B2FE-F110C40C06AF}" type="slidenum">
              <a:rPr kumimoji="1" lang="ja-JP" altLang="en-US" smtClean="0"/>
              <a:t>‹#›</a:t>
            </a:fld>
            <a:endParaRPr kumimoji="1" lang="ja-JP" altLang="en-US"/>
          </a:p>
        </p:txBody>
      </p:sp>
    </p:spTree>
    <p:extLst>
      <p:ext uri="{BB962C8B-B14F-4D97-AF65-F5344CB8AC3E}">
        <p14:creationId xmlns:p14="http://schemas.microsoft.com/office/powerpoint/2010/main" val="722916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CAA7A8-1116-4E07-DAC8-6E6BFDB9DD5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34E94B8-1CDC-02B5-A5BA-B9D2D4DB869E}"/>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94DD3A4E-E911-8EC1-DF47-8D84654706E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BD42014C-5D50-CD0D-CA16-EBB776591DDC}"/>
              </a:ext>
            </a:extLst>
          </p:cNvPr>
          <p:cNvSpPr>
            <a:spLocks noGrp="1"/>
          </p:cNvSpPr>
          <p:nvPr>
            <p:ph type="dt" sz="half" idx="10"/>
          </p:nvPr>
        </p:nvSpPr>
        <p:spPr/>
        <p:txBody>
          <a:bodyPr/>
          <a:lstStyle/>
          <a:p>
            <a:fld id="{EBEC750C-7FBF-406C-9B11-4A181EC9C50C}" type="datetimeFigureOut">
              <a:rPr kumimoji="1" lang="ja-JP" altLang="en-US" smtClean="0"/>
              <a:t>2025/9/2</a:t>
            </a:fld>
            <a:endParaRPr kumimoji="1" lang="ja-JP" altLang="en-US"/>
          </a:p>
        </p:txBody>
      </p:sp>
      <p:sp>
        <p:nvSpPr>
          <p:cNvPr id="6" name="フッター プレースホルダー 5">
            <a:extLst>
              <a:ext uri="{FF2B5EF4-FFF2-40B4-BE49-F238E27FC236}">
                <a16:creationId xmlns:a16="http://schemas.microsoft.com/office/drawing/2014/main" id="{768378E2-EFAC-22B6-8C06-8B77B932ABF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75AD9BC-F11C-7664-DFDE-C7D8F405DE86}"/>
              </a:ext>
            </a:extLst>
          </p:cNvPr>
          <p:cNvSpPr>
            <a:spLocks noGrp="1"/>
          </p:cNvSpPr>
          <p:nvPr>
            <p:ph type="sldNum" sz="quarter" idx="12"/>
          </p:nvPr>
        </p:nvSpPr>
        <p:spPr/>
        <p:txBody>
          <a:bodyPr/>
          <a:lstStyle/>
          <a:p>
            <a:fld id="{E63AC131-410D-4676-B2FE-F110C40C06AF}" type="slidenum">
              <a:rPr kumimoji="1" lang="ja-JP" altLang="en-US" smtClean="0"/>
              <a:t>‹#›</a:t>
            </a:fld>
            <a:endParaRPr kumimoji="1" lang="ja-JP" altLang="en-US"/>
          </a:p>
        </p:txBody>
      </p:sp>
    </p:spTree>
    <p:extLst>
      <p:ext uri="{BB962C8B-B14F-4D97-AF65-F5344CB8AC3E}">
        <p14:creationId xmlns:p14="http://schemas.microsoft.com/office/powerpoint/2010/main" val="2752448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64045A9-DE7F-19B4-7993-34898E62D897}"/>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29647CF-D746-227F-535F-9D492A6E29A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D082F3AA-1C39-6813-2F5F-F8CB8617F3CB}"/>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DDB35BE-35A4-D938-BBEF-0B127FE126B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D034F498-3F18-AD9D-3619-01CBEFE13AF9}"/>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CACB17A5-A990-25DB-1929-4D9188D2F1CF}"/>
              </a:ext>
            </a:extLst>
          </p:cNvPr>
          <p:cNvSpPr>
            <a:spLocks noGrp="1"/>
          </p:cNvSpPr>
          <p:nvPr>
            <p:ph type="dt" sz="half" idx="10"/>
          </p:nvPr>
        </p:nvSpPr>
        <p:spPr/>
        <p:txBody>
          <a:bodyPr/>
          <a:lstStyle/>
          <a:p>
            <a:fld id="{EBEC750C-7FBF-406C-9B11-4A181EC9C50C}" type="datetimeFigureOut">
              <a:rPr kumimoji="1" lang="ja-JP" altLang="en-US" smtClean="0"/>
              <a:t>2025/9/2</a:t>
            </a:fld>
            <a:endParaRPr kumimoji="1" lang="ja-JP" altLang="en-US"/>
          </a:p>
        </p:txBody>
      </p:sp>
      <p:sp>
        <p:nvSpPr>
          <p:cNvPr id="8" name="フッター プレースホルダー 7">
            <a:extLst>
              <a:ext uri="{FF2B5EF4-FFF2-40B4-BE49-F238E27FC236}">
                <a16:creationId xmlns:a16="http://schemas.microsoft.com/office/drawing/2014/main" id="{C96CF6CC-2BD7-2139-0233-EF1ACC34FA8B}"/>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A143C53-09AF-76F4-6A57-6DBF08214AAD}"/>
              </a:ext>
            </a:extLst>
          </p:cNvPr>
          <p:cNvSpPr>
            <a:spLocks noGrp="1"/>
          </p:cNvSpPr>
          <p:nvPr>
            <p:ph type="sldNum" sz="quarter" idx="12"/>
          </p:nvPr>
        </p:nvSpPr>
        <p:spPr/>
        <p:txBody>
          <a:bodyPr/>
          <a:lstStyle/>
          <a:p>
            <a:fld id="{E63AC131-410D-4676-B2FE-F110C40C06AF}" type="slidenum">
              <a:rPr kumimoji="1" lang="ja-JP" altLang="en-US" smtClean="0"/>
              <a:t>‹#›</a:t>
            </a:fld>
            <a:endParaRPr kumimoji="1" lang="ja-JP" altLang="en-US"/>
          </a:p>
        </p:txBody>
      </p:sp>
    </p:spTree>
    <p:extLst>
      <p:ext uri="{BB962C8B-B14F-4D97-AF65-F5344CB8AC3E}">
        <p14:creationId xmlns:p14="http://schemas.microsoft.com/office/powerpoint/2010/main" val="3212648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A9C9356-981E-B0C2-1808-85B1D80C6B3F}"/>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44B46B87-8565-0A4F-9906-4DA42C9203CC}"/>
              </a:ext>
            </a:extLst>
          </p:cNvPr>
          <p:cNvSpPr>
            <a:spLocks noGrp="1"/>
          </p:cNvSpPr>
          <p:nvPr>
            <p:ph type="dt" sz="half" idx="10"/>
          </p:nvPr>
        </p:nvSpPr>
        <p:spPr/>
        <p:txBody>
          <a:bodyPr/>
          <a:lstStyle/>
          <a:p>
            <a:fld id="{EBEC750C-7FBF-406C-9B11-4A181EC9C50C}" type="datetimeFigureOut">
              <a:rPr kumimoji="1" lang="ja-JP" altLang="en-US" smtClean="0"/>
              <a:t>2025/9/2</a:t>
            </a:fld>
            <a:endParaRPr kumimoji="1" lang="ja-JP" altLang="en-US"/>
          </a:p>
        </p:txBody>
      </p:sp>
      <p:sp>
        <p:nvSpPr>
          <p:cNvPr id="4" name="フッター プレースホルダー 3">
            <a:extLst>
              <a:ext uri="{FF2B5EF4-FFF2-40B4-BE49-F238E27FC236}">
                <a16:creationId xmlns:a16="http://schemas.microsoft.com/office/drawing/2014/main" id="{DDDF290B-9E5F-8AD5-7262-C203DEE7F6C2}"/>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750C3414-8C6F-5588-FDF4-7D94DD4EA5B3}"/>
              </a:ext>
            </a:extLst>
          </p:cNvPr>
          <p:cNvSpPr>
            <a:spLocks noGrp="1"/>
          </p:cNvSpPr>
          <p:nvPr>
            <p:ph type="sldNum" sz="quarter" idx="12"/>
          </p:nvPr>
        </p:nvSpPr>
        <p:spPr/>
        <p:txBody>
          <a:bodyPr/>
          <a:lstStyle/>
          <a:p>
            <a:fld id="{E63AC131-410D-4676-B2FE-F110C40C06AF}" type="slidenum">
              <a:rPr kumimoji="1" lang="ja-JP" altLang="en-US" smtClean="0"/>
              <a:t>‹#›</a:t>
            </a:fld>
            <a:endParaRPr kumimoji="1" lang="ja-JP" altLang="en-US"/>
          </a:p>
        </p:txBody>
      </p:sp>
    </p:spTree>
    <p:extLst>
      <p:ext uri="{BB962C8B-B14F-4D97-AF65-F5344CB8AC3E}">
        <p14:creationId xmlns:p14="http://schemas.microsoft.com/office/powerpoint/2010/main" val="2051734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CA5A542-936C-2CCE-C607-AAC250214823}"/>
              </a:ext>
            </a:extLst>
          </p:cNvPr>
          <p:cNvSpPr>
            <a:spLocks noGrp="1"/>
          </p:cNvSpPr>
          <p:nvPr>
            <p:ph type="dt" sz="half" idx="10"/>
          </p:nvPr>
        </p:nvSpPr>
        <p:spPr/>
        <p:txBody>
          <a:bodyPr/>
          <a:lstStyle/>
          <a:p>
            <a:fld id="{EBEC750C-7FBF-406C-9B11-4A181EC9C50C}" type="datetimeFigureOut">
              <a:rPr kumimoji="1" lang="ja-JP" altLang="en-US" smtClean="0"/>
              <a:t>2025/9/2</a:t>
            </a:fld>
            <a:endParaRPr kumimoji="1" lang="ja-JP" altLang="en-US"/>
          </a:p>
        </p:txBody>
      </p:sp>
      <p:sp>
        <p:nvSpPr>
          <p:cNvPr id="3" name="フッター プレースホルダー 2">
            <a:extLst>
              <a:ext uri="{FF2B5EF4-FFF2-40B4-BE49-F238E27FC236}">
                <a16:creationId xmlns:a16="http://schemas.microsoft.com/office/drawing/2014/main" id="{F86288F5-96B9-9576-D637-F2F0575C8E9D}"/>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7B5B0DB1-73E0-38AF-7D51-CDBBDEEF5D0F}"/>
              </a:ext>
            </a:extLst>
          </p:cNvPr>
          <p:cNvSpPr>
            <a:spLocks noGrp="1"/>
          </p:cNvSpPr>
          <p:nvPr>
            <p:ph type="sldNum" sz="quarter" idx="12"/>
          </p:nvPr>
        </p:nvSpPr>
        <p:spPr/>
        <p:txBody>
          <a:bodyPr/>
          <a:lstStyle/>
          <a:p>
            <a:fld id="{E63AC131-410D-4676-B2FE-F110C40C06AF}" type="slidenum">
              <a:rPr kumimoji="1" lang="ja-JP" altLang="en-US" smtClean="0"/>
              <a:t>‹#›</a:t>
            </a:fld>
            <a:endParaRPr kumimoji="1" lang="ja-JP" altLang="en-US"/>
          </a:p>
        </p:txBody>
      </p:sp>
    </p:spTree>
    <p:extLst>
      <p:ext uri="{BB962C8B-B14F-4D97-AF65-F5344CB8AC3E}">
        <p14:creationId xmlns:p14="http://schemas.microsoft.com/office/powerpoint/2010/main" val="1292006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6B0FA9-2A17-DF42-6FD8-8DBB36742C6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E4DBAAC-2C55-37F5-A763-9BDDB541198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5A53766-3704-C995-F3F9-93A90D66AD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33403CF-7A8D-33E5-569E-36C9C8BFE6A9}"/>
              </a:ext>
            </a:extLst>
          </p:cNvPr>
          <p:cNvSpPr>
            <a:spLocks noGrp="1"/>
          </p:cNvSpPr>
          <p:nvPr>
            <p:ph type="dt" sz="half" idx="10"/>
          </p:nvPr>
        </p:nvSpPr>
        <p:spPr/>
        <p:txBody>
          <a:bodyPr/>
          <a:lstStyle/>
          <a:p>
            <a:fld id="{EBEC750C-7FBF-406C-9B11-4A181EC9C50C}" type="datetimeFigureOut">
              <a:rPr kumimoji="1" lang="ja-JP" altLang="en-US" smtClean="0"/>
              <a:t>2025/9/2</a:t>
            </a:fld>
            <a:endParaRPr kumimoji="1" lang="ja-JP" altLang="en-US"/>
          </a:p>
        </p:txBody>
      </p:sp>
      <p:sp>
        <p:nvSpPr>
          <p:cNvPr id="6" name="フッター プレースホルダー 5">
            <a:extLst>
              <a:ext uri="{FF2B5EF4-FFF2-40B4-BE49-F238E27FC236}">
                <a16:creationId xmlns:a16="http://schemas.microsoft.com/office/drawing/2014/main" id="{EAD070F8-2686-9033-074D-3BF07282E36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0FD4E23-6DAA-9CAB-C648-4438F40F8CC3}"/>
              </a:ext>
            </a:extLst>
          </p:cNvPr>
          <p:cNvSpPr>
            <a:spLocks noGrp="1"/>
          </p:cNvSpPr>
          <p:nvPr>
            <p:ph type="sldNum" sz="quarter" idx="12"/>
          </p:nvPr>
        </p:nvSpPr>
        <p:spPr/>
        <p:txBody>
          <a:bodyPr/>
          <a:lstStyle/>
          <a:p>
            <a:fld id="{E63AC131-410D-4676-B2FE-F110C40C06AF}" type="slidenum">
              <a:rPr kumimoji="1" lang="ja-JP" altLang="en-US" smtClean="0"/>
              <a:t>‹#›</a:t>
            </a:fld>
            <a:endParaRPr kumimoji="1" lang="ja-JP" altLang="en-US"/>
          </a:p>
        </p:txBody>
      </p:sp>
    </p:spTree>
    <p:extLst>
      <p:ext uri="{BB962C8B-B14F-4D97-AF65-F5344CB8AC3E}">
        <p14:creationId xmlns:p14="http://schemas.microsoft.com/office/powerpoint/2010/main" val="3268164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7E490C-6754-266B-567F-2907823DF8C4}"/>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340CD0D-19B1-7C40-C65B-F24590393F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65F5DF11-2351-6B32-371C-3CE49A2A16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630D6D4-693A-5C4F-36B5-20B562AC50CA}"/>
              </a:ext>
            </a:extLst>
          </p:cNvPr>
          <p:cNvSpPr>
            <a:spLocks noGrp="1"/>
          </p:cNvSpPr>
          <p:nvPr>
            <p:ph type="dt" sz="half" idx="10"/>
          </p:nvPr>
        </p:nvSpPr>
        <p:spPr/>
        <p:txBody>
          <a:bodyPr/>
          <a:lstStyle/>
          <a:p>
            <a:fld id="{EBEC750C-7FBF-406C-9B11-4A181EC9C50C}" type="datetimeFigureOut">
              <a:rPr kumimoji="1" lang="ja-JP" altLang="en-US" smtClean="0"/>
              <a:t>2025/9/2</a:t>
            </a:fld>
            <a:endParaRPr kumimoji="1" lang="ja-JP" altLang="en-US"/>
          </a:p>
        </p:txBody>
      </p:sp>
      <p:sp>
        <p:nvSpPr>
          <p:cNvPr id="6" name="フッター プレースホルダー 5">
            <a:extLst>
              <a:ext uri="{FF2B5EF4-FFF2-40B4-BE49-F238E27FC236}">
                <a16:creationId xmlns:a16="http://schemas.microsoft.com/office/drawing/2014/main" id="{E601916F-AF5B-6886-F2C8-0A09C8EC0B6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F499C62-9F8F-50E6-98BB-F10372061760}"/>
              </a:ext>
            </a:extLst>
          </p:cNvPr>
          <p:cNvSpPr>
            <a:spLocks noGrp="1"/>
          </p:cNvSpPr>
          <p:nvPr>
            <p:ph type="sldNum" sz="quarter" idx="12"/>
          </p:nvPr>
        </p:nvSpPr>
        <p:spPr/>
        <p:txBody>
          <a:bodyPr/>
          <a:lstStyle/>
          <a:p>
            <a:fld id="{E63AC131-410D-4676-B2FE-F110C40C06AF}" type="slidenum">
              <a:rPr kumimoji="1" lang="ja-JP" altLang="en-US" smtClean="0"/>
              <a:t>‹#›</a:t>
            </a:fld>
            <a:endParaRPr kumimoji="1" lang="ja-JP" altLang="en-US"/>
          </a:p>
        </p:txBody>
      </p:sp>
    </p:spTree>
    <p:extLst>
      <p:ext uri="{BB962C8B-B14F-4D97-AF65-F5344CB8AC3E}">
        <p14:creationId xmlns:p14="http://schemas.microsoft.com/office/powerpoint/2010/main" val="12983748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323B67B2-E9AD-B5FE-8B8E-3B27D2F034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CBEA5F9-30CE-7309-86E4-A048FB5F861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80C46FC-1E27-6396-3141-25A83414074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BEC750C-7FBF-406C-9B11-4A181EC9C50C}" type="datetimeFigureOut">
              <a:rPr kumimoji="1" lang="ja-JP" altLang="en-US" smtClean="0"/>
              <a:t>2025/9/2</a:t>
            </a:fld>
            <a:endParaRPr kumimoji="1" lang="ja-JP" altLang="en-US"/>
          </a:p>
        </p:txBody>
      </p:sp>
      <p:sp>
        <p:nvSpPr>
          <p:cNvPr id="5" name="フッター プレースホルダー 4">
            <a:extLst>
              <a:ext uri="{FF2B5EF4-FFF2-40B4-BE49-F238E27FC236}">
                <a16:creationId xmlns:a16="http://schemas.microsoft.com/office/drawing/2014/main" id="{38C5C7A8-468F-C7E4-1907-BE775F2309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6512784C-5B4F-9883-AA55-5151C4BE31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63AC131-410D-4676-B2FE-F110C40C06AF}" type="slidenum">
              <a:rPr kumimoji="1" lang="ja-JP" altLang="en-US" smtClean="0"/>
              <a:t>‹#›</a:t>
            </a:fld>
            <a:endParaRPr kumimoji="1" lang="ja-JP" altLang="en-US"/>
          </a:p>
        </p:txBody>
      </p:sp>
    </p:spTree>
    <p:extLst>
      <p:ext uri="{BB962C8B-B14F-4D97-AF65-F5344CB8AC3E}">
        <p14:creationId xmlns:p14="http://schemas.microsoft.com/office/powerpoint/2010/main" val="5227643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F73947E-522C-A212-BB9D-AA1892BC6F5F}"/>
              </a:ext>
            </a:extLst>
          </p:cNvPr>
          <p:cNvSpPr>
            <a:spLocks noGrp="1"/>
          </p:cNvSpPr>
          <p:nvPr>
            <p:ph type="sldNum" sz="quarter" idx="12"/>
          </p:nvPr>
        </p:nvSpPr>
        <p:spPr>
          <a:xfrm>
            <a:off x="11696699" y="6441906"/>
            <a:ext cx="330359" cy="365125"/>
          </a:xfrm>
        </p:spPr>
        <p:txBody>
          <a:bodyPr/>
          <a:lstStyle/>
          <a:p>
            <a:fld id="{D2D8002D-B5B0-4BAC-B1F6-782DDCCE6D9C}" type="slidenum">
              <a:rPr kumimoji="1" lang="ja-JP" altLang="en-US" smtClean="0">
                <a:solidFill>
                  <a:schemeClr val="tx1"/>
                </a:solidFill>
                <a:latin typeface="BIZ UDPゴシック" panose="020B0400000000000000" pitchFamily="50" charset="-128"/>
                <a:ea typeface="BIZ UDPゴシック" panose="020B0400000000000000" pitchFamily="50" charset="-128"/>
              </a:rPr>
              <a:pPr/>
              <a:t>1</a:t>
            </a:fld>
            <a:endParaRPr kumimoji="1" lang="ja-JP" altLang="en-US" dirty="0">
              <a:solidFill>
                <a:schemeClr val="tx1"/>
              </a:solidFill>
              <a:latin typeface="BIZ UDPゴシック" panose="020B0400000000000000" pitchFamily="50" charset="-128"/>
              <a:ea typeface="BIZ UDPゴシック" panose="020B0400000000000000" pitchFamily="50" charset="-128"/>
            </a:endParaRPr>
          </a:p>
        </p:txBody>
      </p:sp>
      <p:sp>
        <p:nvSpPr>
          <p:cNvPr id="3" name="タイトル 1">
            <a:extLst>
              <a:ext uri="{FF2B5EF4-FFF2-40B4-BE49-F238E27FC236}">
                <a16:creationId xmlns:a16="http://schemas.microsoft.com/office/drawing/2014/main" id="{2F845810-5D36-8B32-6D90-70E85CA636D6}"/>
              </a:ext>
            </a:extLst>
          </p:cNvPr>
          <p:cNvSpPr txBox="1">
            <a:spLocks/>
          </p:cNvSpPr>
          <p:nvPr/>
        </p:nvSpPr>
        <p:spPr>
          <a:xfrm>
            <a:off x="223894" y="203989"/>
            <a:ext cx="6580029" cy="441506"/>
          </a:xfrm>
          <a:prstGeom prst="rect">
            <a:avLst/>
          </a:prstGeom>
          <a:solidFill>
            <a:schemeClr val="accent6">
              <a:lumMod val="40000"/>
              <a:lumOff val="60000"/>
            </a:schemeClr>
          </a:solidFill>
        </p:spPr>
        <p:txBody>
          <a:bodyPr>
            <a:noAutofit/>
          </a:bodyPr>
          <a:lstStyle>
            <a:lvl1pPr algn="ctr" defTabSz="1706837" rtl="0" eaLnBrk="1" latinLnBrk="0" hangingPunct="1">
              <a:spcBef>
                <a:spcPct val="0"/>
              </a:spcBef>
              <a:buNone/>
              <a:defRPr kumimoji="1" sz="8266" kern="1200">
                <a:solidFill>
                  <a:schemeClr val="tx1"/>
                </a:solidFill>
                <a:latin typeface="+mj-lt"/>
                <a:ea typeface="+mj-ea"/>
                <a:cs typeface="+mj-cs"/>
              </a:defRPr>
            </a:lvl1pPr>
          </a:lstStyle>
          <a:p>
            <a:pPr algn="l"/>
            <a:r>
              <a:rPr lang="ja-JP" altLang="en-US" sz="2000" dirty="0">
                <a:latin typeface="BIZ UDPゴシック" panose="020B0400000000000000" pitchFamily="50" charset="-128"/>
                <a:ea typeface="BIZ UDPゴシック" panose="020B0400000000000000" pitchFamily="50" charset="-128"/>
              </a:rPr>
              <a:t>医療連携体制構築についてーとちぎオレンジドクター制度</a:t>
            </a:r>
          </a:p>
        </p:txBody>
      </p:sp>
      <p:sp>
        <p:nvSpPr>
          <p:cNvPr id="10" name="テキスト ボックス 9">
            <a:extLst>
              <a:ext uri="{FF2B5EF4-FFF2-40B4-BE49-F238E27FC236}">
                <a16:creationId xmlns:a16="http://schemas.microsoft.com/office/drawing/2014/main" id="{6A068C12-F10E-208C-4B68-4AE33CC2D2B5}"/>
              </a:ext>
            </a:extLst>
          </p:cNvPr>
          <p:cNvSpPr txBox="1"/>
          <p:nvPr/>
        </p:nvSpPr>
        <p:spPr>
          <a:xfrm>
            <a:off x="223896" y="827875"/>
            <a:ext cx="1262004" cy="323165"/>
          </a:xfrm>
          <a:prstGeom prst="rect">
            <a:avLst/>
          </a:prstGeom>
          <a:solidFill>
            <a:schemeClr val="accent5">
              <a:lumMod val="20000"/>
              <a:lumOff val="80000"/>
            </a:schemeClr>
          </a:solidFill>
        </p:spPr>
        <p:txBody>
          <a:bodyPr wrap="square">
            <a:spAutoFit/>
          </a:bodyPr>
          <a:lstStyle/>
          <a:p>
            <a:pPr algn="l"/>
            <a:r>
              <a:rPr lang="ja-JP" altLang="en-US" sz="1500" b="1" dirty="0">
                <a:solidFill>
                  <a:srgbClr val="222222"/>
                </a:solidFill>
                <a:latin typeface="BIZ UDPゴシック" panose="020B0400000000000000" pitchFamily="50" charset="-128"/>
                <a:ea typeface="BIZ UDPゴシック" panose="020B0400000000000000" pitchFamily="50" charset="-128"/>
              </a:rPr>
              <a:t>１　制度概要</a:t>
            </a:r>
            <a:endParaRPr lang="en-US" altLang="ja-JP" sz="1500" b="1" dirty="0">
              <a:solidFill>
                <a:srgbClr val="222222"/>
              </a:solidFill>
              <a:latin typeface="BIZ UDPゴシック" panose="020B0400000000000000" pitchFamily="50" charset="-128"/>
              <a:ea typeface="BIZ UDPゴシック" panose="020B0400000000000000" pitchFamily="50" charset="-128"/>
            </a:endParaRPr>
          </a:p>
        </p:txBody>
      </p:sp>
      <p:sp>
        <p:nvSpPr>
          <p:cNvPr id="6" name="テキスト ボックス 5">
            <a:extLst>
              <a:ext uri="{FF2B5EF4-FFF2-40B4-BE49-F238E27FC236}">
                <a16:creationId xmlns:a16="http://schemas.microsoft.com/office/drawing/2014/main" id="{72AADCB4-F05B-5E9F-3DDA-715950064170}"/>
              </a:ext>
            </a:extLst>
          </p:cNvPr>
          <p:cNvSpPr txBox="1"/>
          <p:nvPr/>
        </p:nvSpPr>
        <p:spPr>
          <a:xfrm>
            <a:off x="223896" y="1189676"/>
            <a:ext cx="11803162" cy="2031325"/>
          </a:xfrm>
          <a:prstGeom prst="rect">
            <a:avLst/>
          </a:prstGeom>
          <a:noFill/>
        </p:spPr>
        <p:txBody>
          <a:bodyPr wrap="square">
            <a:spAutoFit/>
          </a:bodyPr>
          <a:lstStyle/>
          <a:p>
            <a:r>
              <a:rPr lang="ja-JP" altLang="en-US" sz="1400" dirty="0">
                <a:latin typeface="BIZ UDPゴシック" panose="020B0400000000000000" pitchFamily="50" charset="-128"/>
                <a:ea typeface="BIZ UDPゴシック" panose="020B0400000000000000" pitchFamily="50" charset="-128"/>
              </a:rPr>
              <a:t>栃木県もの忘れ・認知症相談医（とちぎオレンジドクター）：もの忘れや認知症の「相談」などができる医師として、栃木県が認定した医師</a:t>
            </a:r>
            <a:endParaRPr lang="en-US" altLang="ja-JP" sz="1400" dirty="0">
              <a:latin typeface="BIZ UDPゴシック" panose="020B0400000000000000" pitchFamily="50" charset="-128"/>
              <a:ea typeface="BIZ UDPゴシック" panose="020B0400000000000000" pitchFamily="50" charset="-128"/>
            </a:endParaRPr>
          </a:p>
          <a:p>
            <a:endParaRPr lang="en-US" altLang="ja-JP" sz="1400" dirty="0">
              <a:latin typeface="BIZ UDPゴシック" panose="020B0400000000000000" pitchFamily="50" charset="-128"/>
              <a:ea typeface="BIZ UDPゴシック" panose="020B0400000000000000" pitchFamily="50" charset="-128"/>
            </a:endParaRPr>
          </a:p>
          <a:p>
            <a:pPr marL="2695575" indent="-2695575"/>
            <a:r>
              <a:rPr lang="ja-JP" altLang="en-US" sz="1400" dirty="0">
                <a:latin typeface="BIZ UDPゴシック" panose="020B0400000000000000" pitchFamily="50" charset="-128"/>
                <a:ea typeface="BIZ UDPゴシック" panose="020B0400000000000000" pitchFamily="50" charset="-128"/>
              </a:rPr>
              <a:t>とちぎオレンジドクターとなる要件：国が実施する認知症サポート医養成研修を修了し、かつ県が実施するもの忘れ・認知症相談医向け研修を受講できる医師</a:t>
            </a:r>
            <a:endParaRPr lang="en-US" altLang="ja-JP" sz="1400" dirty="0">
              <a:latin typeface="BIZ UDPゴシック" panose="020B0400000000000000" pitchFamily="50" charset="-128"/>
              <a:ea typeface="BIZ UDPゴシック" panose="020B0400000000000000" pitchFamily="50" charset="-128"/>
            </a:endParaRPr>
          </a:p>
          <a:p>
            <a:endParaRPr lang="en-US" altLang="ja-JP" sz="1400" dirty="0">
              <a:latin typeface="BIZ UDPゴシック" panose="020B0400000000000000" pitchFamily="50" charset="-128"/>
              <a:ea typeface="BIZ UDPゴシック" panose="020B0400000000000000" pitchFamily="50" charset="-128"/>
            </a:endParaRPr>
          </a:p>
          <a:p>
            <a:r>
              <a:rPr lang="ja-JP" altLang="en-US" sz="1400" dirty="0">
                <a:latin typeface="BIZ UDPゴシック" panose="020B0400000000000000" pitchFamily="50" charset="-128"/>
                <a:ea typeface="BIZ UDPゴシック" panose="020B0400000000000000" pitchFamily="50" charset="-128"/>
              </a:rPr>
              <a:t>制度開始の経緯：「どこに相談すればいいのか分からない」「相談をためらう」といった声が聞かれることから、</a:t>
            </a:r>
            <a:r>
              <a:rPr lang="ja-JP" altLang="en-US" sz="1400" u="sng" dirty="0">
                <a:latin typeface="BIZ UDPゴシック" panose="020B0400000000000000" pitchFamily="50" charset="-128"/>
                <a:ea typeface="BIZ UDPゴシック" panose="020B0400000000000000" pitchFamily="50" charset="-128"/>
              </a:rPr>
              <a:t>高齢者やその家族が認知症につ</a:t>
            </a:r>
            <a:endParaRPr lang="en-US" altLang="ja-JP" sz="1400" u="sng" dirty="0">
              <a:latin typeface="BIZ UDPゴシック" panose="020B0400000000000000" pitchFamily="50" charset="-128"/>
              <a:ea typeface="BIZ UDPゴシック" panose="020B0400000000000000" pitchFamily="50" charset="-128"/>
            </a:endParaRPr>
          </a:p>
          <a:p>
            <a:r>
              <a:rPr lang="ja-JP" altLang="en-US" sz="1400" dirty="0">
                <a:latin typeface="BIZ UDPゴシック" panose="020B0400000000000000" pitchFamily="50" charset="-128"/>
                <a:ea typeface="BIZ UDPゴシック" panose="020B0400000000000000" pitchFamily="50" charset="-128"/>
              </a:rPr>
              <a:t>　　　　　　　　　　　</a:t>
            </a:r>
            <a:r>
              <a:rPr lang="ja-JP" altLang="en-US" sz="1400" u="sng" dirty="0">
                <a:latin typeface="BIZ UDPゴシック" panose="020B0400000000000000" pitchFamily="50" charset="-128"/>
                <a:ea typeface="BIZ UDPゴシック" panose="020B0400000000000000" pitchFamily="50" charset="-128"/>
              </a:rPr>
              <a:t>いて気軽に医師に相談できるよう</a:t>
            </a:r>
            <a:r>
              <a:rPr lang="ja-JP" altLang="en-US" sz="1400" dirty="0">
                <a:latin typeface="BIZ UDPゴシック" panose="020B0400000000000000" pitchFamily="50" charset="-128"/>
                <a:ea typeface="BIZ UDPゴシック" panose="020B0400000000000000" pitchFamily="50" charset="-128"/>
              </a:rPr>
              <a:t>、</a:t>
            </a:r>
            <a:r>
              <a:rPr lang="en-US" altLang="ja-JP" sz="1400" dirty="0">
                <a:latin typeface="BIZ UDPゴシック" panose="020B0400000000000000" pitchFamily="50" charset="-128"/>
                <a:ea typeface="BIZ UDPゴシック" panose="020B0400000000000000" pitchFamily="50" charset="-128"/>
              </a:rPr>
              <a:t>2017</a:t>
            </a:r>
            <a:r>
              <a:rPr lang="ja-JP" altLang="en-US" sz="1400" dirty="0">
                <a:latin typeface="BIZ UDPゴシック" panose="020B0400000000000000" pitchFamily="50" charset="-128"/>
                <a:ea typeface="BIZ UDPゴシック" panose="020B0400000000000000" pitchFamily="50" charset="-128"/>
              </a:rPr>
              <a:t>年より開始された</a:t>
            </a:r>
            <a:endParaRPr lang="en-US" altLang="ja-JP" sz="1400" dirty="0">
              <a:latin typeface="BIZ UDPゴシック" panose="020B0400000000000000" pitchFamily="50" charset="-128"/>
              <a:ea typeface="BIZ UDPゴシック" panose="020B0400000000000000" pitchFamily="50" charset="-128"/>
            </a:endParaRPr>
          </a:p>
          <a:p>
            <a:endParaRPr lang="en-US" altLang="ja-JP" sz="1400" dirty="0">
              <a:latin typeface="BIZ UDPゴシック" panose="020B0400000000000000" pitchFamily="50" charset="-128"/>
              <a:ea typeface="BIZ UDPゴシック" panose="020B0400000000000000" pitchFamily="50" charset="-128"/>
            </a:endParaRPr>
          </a:p>
          <a:p>
            <a:r>
              <a:rPr lang="ja-JP" altLang="en-US" sz="1400" dirty="0">
                <a:latin typeface="BIZ UDPゴシック" panose="020B0400000000000000" pitchFamily="50" charset="-128"/>
                <a:ea typeface="BIZ UDPゴシック" panose="020B0400000000000000" pitchFamily="50" charset="-128"/>
              </a:rPr>
              <a:t>登録者数の状況：制度開始時は毎年約</a:t>
            </a:r>
            <a:r>
              <a:rPr lang="en-US" altLang="ja-JP" sz="1400" dirty="0">
                <a:latin typeface="BIZ UDPゴシック" panose="020B0400000000000000" pitchFamily="50" charset="-128"/>
                <a:ea typeface="BIZ UDPゴシック" panose="020B0400000000000000" pitchFamily="50" charset="-128"/>
              </a:rPr>
              <a:t>30</a:t>
            </a:r>
            <a:r>
              <a:rPr lang="ja-JP" altLang="en-US" sz="1400" dirty="0">
                <a:latin typeface="BIZ UDPゴシック" panose="020B0400000000000000" pitchFamily="50" charset="-128"/>
                <a:ea typeface="BIZ UDPゴシック" panose="020B0400000000000000" pitchFamily="50" charset="-128"/>
              </a:rPr>
              <a:t>人ずつ増えていたが、</a:t>
            </a:r>
            <a:r>
              <a:rPr lang="en-US" altLang="ja-JP" sz="1400" dirty="0">
                <a:latin typeface="BIZ UDPゴシック" panose="020B0400000000000000" pitchFamily="50" charset="-128"/>
                <a:ea typeface="BIZ UDPゴシック" panose="020B0400000000000000" pitchFamily="50" charset="-128"/>
              </a:rPr>
              <a:t>2020</a:t>
            </a:r>
            <a:r>
              <a:rPr lang="ja-JP" altLang="en-US" sz="1400" dirty="0">
                <a:latin typeface="BIZ UDPゴシック" panose="020B0400000000000000" pitchFamily="50" charset="-128"/>
                <a:ea typeface="BIZ UDPゴシック" panose="020B0400000000000000" pitchFamily="50" charset="-128"/>
              </a:rPr>
              <a:t>年頃のコロナ禍は伸びず、ここ２年は</a:t>
            </a:r>
            <a:r>
              <a:rPr lang="en-US" altLang="ja-JP" sz="1400" dirty="0">
                <a:latin typeface="BIZ UDPゴシック" panose="020B0400000000000000" pitchFamily="50" charset="-128"/>
                <a:ea typeface="BIZ UDPゴシック" panose="020B0400000000000000" pitchFamily="50" charset="-128"/>
              </a:rPr>
              <a:t>10</a:t>
            </a:r>
            <a:r>
              <a:rPr lang="ja-JP" altLang="en-US" sz="1400" dirty="0">
                <a:latin typeface="BIZ UDPゴシック" panose="020B0400000000000000" pitchFamily="50" charset="-128"/>
                <a:ea typeface="BIZ UDPゴシック" panose="020B0400000000000000" pitchFamily="50" charset="-128"/>
              </a:rPr>
              <a:t>数人ずつ増加している</a:t>
            </a:r>
          </a:p>
        </p:txBody>
      </p:sp>
      <p:sp>
        <p:nvSpPr>
          <p:cNvPr id="4" name="テキスト ボックス 3">
            <a:extLst>
              <a:ext uri="{FF2B5EF4-FFF2-40B4-BE49-F238E27FC236}">
                <a16:creationId xmlns:a16="http://schemas.microsoft.com/office/drawing/2014/main" id="{C46BD0CC-B3D9-9E1B-B3EB-0A5149922999}"/>
              </a:ext>
            </a:extLst>
          </p:cNvPr>
          <p:cNvSpPr txBox="1"/>
          <p:nvPr/>
        </p:nvSpPr>
        <p:spPr>
          <a:xfrm>
            <a:off x="10635625" y="276162"/>
            <a:ext cx="975350" cy="369332"/>
          </a:xfrm>
          <a:prstGeom prst="rect">
            <a:avLst/>
          </a:prstGeom>
          <a:noFill/>
          <a:ln w="28575">
            <a:solidFill>
              <a:schemeClr val="tx1"/>
            </a:solidFill>
          </a:ln>
        </p:spPr>
        <p:txBody>
          <a:bodyPr wrap="square" rtlCol="0">
            <a:spAutoFit/>
          </a:bodyPr>
          <a:lstStyle/>
          <a:p>
            <a:pPr algn="ctr"/>
            <a:r>
              <a:rPr kumimoji="1" lang="ja-JP" altLang="en-US" dirty="0">
                <a:latin typeface="ＭＳ ゴシック" panose="020B0609070205080204" pitchFamily="49" charset="-128"/>
                <a:ea typeface="ＭＳ ゴシック" panose="020B0609070205080204" pitchFamily="49" charset="-128"/>
              </a:rPr>
              <a:t>資料２</a:t>
            </a:r>
          </a:p>
        </p:txBody>
      </p:sp>
      <p:graphicFrame>
        <p:nvGraphicFramePr>
          <p:cNvPr id="16" name="グラフ 15">
            <a:extLst>
              <a:ext uri="{FF2B5EF4-FFF2-40B4-BE49-F238E27FC236}">
                <a16:creationId xmlns:a16="http://schemas.microsoft.com/office/drawing/2014/main" id="{FCD6CE82-1CA9-57BD-1986-BF511B0177B7}"/>
              </a:ext>
            </a:extLst>
          </p:cNvPr>
          <p:cNvGraphicFramePr/>
          <p:nvPr>
            <p:extLst>
              <p:ext uri="{D42A27DB-BD31-4B8C-83A1-F6EECF244321}">
                <p14:modId xmlns:p14="http://schemas.microsoft.com/office/powerpoint/2010/main" val="4036937880"/>
              </p:ext>
            </p:extLst>
          </p:nvPr>
        </p:nvGraphicFramePr>
        <p:xfrm>
          <a:off x="178623" y="3611479"/>
          <a:ext cx="5705475" cy="2771774"/>
        </p:xfrm>
        <a:graphic>
          <a:graphicData uri="http://schemas.openxmlformats.org/drawingml/2006/chart">
            <c:chart xmlns:c="http://schemas.openxmlformats.org/drawingml/2006/chart" xmlns:r="http://schemas.openxmlformats.org/officeDocument/2006/relationships" r:id="rId3"/>
          </a:graphicData>
        </a:graphic>
      </p:graphicFrame>
      <p:sp>
        <p:nvSpPr>
          <p:cNvPr id="17" name="テキスト ボックス 16">
            <a:extLst>
              <a:ext uri="{FF2B5EF4-FFF2-40B4-BE49-F238E27FC236}">
                <a16:creationId xmlns:a16="http://schemas.microsoft.com/office/drawing/2014/main" id="{7A5603D3-025D-7C0C-4AA5-AA5EDDD2EF9A}"/>
              </a:ext>
            </a:extLst>
          </p:cNvPr>
          <p:cNvSpPr txBox="1"/>
          <p:nvPr/>
        </p:nvSpPr>
        <p:spPr>
          <a:xfrm>
            <a:off x="1000125" y="6129337"/>
            <a:ext cx="4533900" cy="253916"/>
          </a:xfrm>
          <a:prstGeom prst="rect">
            <a:avLst/>
          </a:prstGeom>
          <a:solidFill>
            <a:schemeClr val="bg1"/>
          </a:solidFill>
        </p:spPr>
        <p:txBody>
          <a:bodyPr wrap="square" rtlCol="0">
            <a:spAutoFit/>
          </a:bodyPr>
          <a:lstStyle/>
          <a:p>
            <a:r>
              <a:rPr kumimoji="1" lang="en-US" altLang="ja-JP" sz="1050" dirty="0"/>
              <a:t>2017</a:t>
            </a:r>
            <a:r>
              <a:rPr kumimoji="1" lang="ja-JP" altLang="en-US" sz="1050" dirty="0"/>
              <a:t>　　　</a:t>
            </a:r>
            <a:r>
              <a:rPr kumimoji="1" lang="en-US" altLang="ja-JP" sz="1050" dirty="0"/>
              <a:t>18</a:t>
            </a:r>
            <a:r>
              <a:rPr kumimoji="1" lang="ja-JP" altLang="en-US" sz="1050" dirty="0"/>
              <a:t>　　　</a:t>
            </a:r>
            <a:r>
              <a:rPr kumimoji="1" lang="en-US" altLang="ja-JP" sz="1050" dirty="0"/>
              <a:t>19</a:t>
            </a:r>
            <a:r>
              <a:rPr kumimoji="1" lang="ja-JP" altLang="en-US" sz="1050" dirty="0"/>
              <a:t>　　　</a:t>
            </a:r>
            <a:r>
              <a:rPr kumimoji="1" lang="en-US" altLang="ja-JP" sz="1050" dirty="0"/>
              <a:t>20</a:t>
            </a:r>
            <a:r>
              <a:rPr kumimoji="1" lang="ja-JP" altLang="en-US" sz="1050" dirty="0"/>
              <a:t>　　　</a:t>
            </a:r>
            <a:r>
              <a:rPr kumimoji="1" lang="en-US" altLang="ja-JP" sz="1050" dirty="0"/>
              <a:t>21</a:t>
            </a:r>
            <a:r>
              <a:rPr kumimoji="1" lang="ja-JP" altLang="en-US" sz="1050" dirty="0"/>
              <a:t>　　　</a:t>
            </a:r>
            <a:r>
              <a:rPr kumimoji="1" lang="en-US" altLang="ja-JP" sz="1050" dirty="0"/>
              <a:t>22</a:t>
            </a:r>
            <a:r>
              <a:rPr kumimoji="1" lang="ja-JP" altLang="en-US" sz="1050" dirty="0"/>
              <a:t>　　　</a:t>
            </a:r>
            <a:r>
              <a:rPr kumimoji="1" lang="en-US" altLang="ja-JP" sz="1050" dirty="0"/>
              <a:t>23</a:t>
            </a:r>
            <a:r>
              <a:rPr kumimoji="1" lang="ja-JP" altLang="en-US" sz="1050" dirty="0"/>
              <a:t>　　　</a:t>
            </a:r>
            <a:r>
              <a:rPr kumimoji="1" lang="en-US" altLang="ja-JP" sz="1050" dirty="0"/>
              <a:t>24</a:t>
            </a:r>
            <a:endParaRPr kumimoji="1" lang="ja-JP" altLang="en-US" sz="1050" dirty="0"/>
          </a:p>
        </p:txBody>
      </p:sp>
      <p:cxnSp>
        <p:nvCxnSpPr>
          <p:cNvPr id="19" name="直線コネクタ 18">
            <a:extLst>
              <a:ext uri="{FF2B5EF4-FFF2-40B4-BE49-F238E27FC236}">
                <a16:creationId xmlns:a16="http://schemas.microsoft.com/office/drawing/2014/main" id="{864091B8-FEE5-58DA-8413-8028BC2F0A46}"/>
              </a:ext>
            </a:extLst>
          </p:cNvPr>
          <p:cNvCxnSpPr>
            <a:cxnSpLocks/>
          </p:cNvCxnSpPr>
          <p:nvPr/>
        </p:nvCxnSpPr>
        <p:spPr>
          <a:xfrm flipV="1">
            <a:off x="1103676" y="4964804"/>
            <a:ext cx="1181100" cy="419100"/>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直線コネクタ 20">
            <a:extLst>
              <a:ext uri="{FF2B5EF4-FFF2-40B4-BE49-F238E27FC236}">
                <a16:creationId xmlns:a16="http://schemas.microsoft.com/office/drawing/2014/main" id="{712ABED2-82B9-6A46-8A70-EFD87C855B0F}"/>
              </a:ext>
            </a:extLst>
          </p:cNvPr>
          <p:cNvCxnSpPr>
            <a:cxnSpLocks/>
          </p:cNvCxnSpPr>
          <p:nvPr/>
        </p:nvCxnSpPr>
        <p:spPr>
          <a:xfrm flipV="1">
            <a:off x="2275659" y="4704775"/>
            <a:ext cx="553266" cy="267599"/>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直線コネクタ 22">
            <a:extLst>
              <a:ext uri="{FF2B5EF4-FFF2-40B4-BE49-F238E27FC236}">
                <a16:creationId xmlns:a16="http://schemas.microsoft.com/office/drawing/2014/main" id="{248009D9-56A6-646C-C2F4-B68E527D1C91}"/>
              </a:ext>
            </a:extLst>
          </p:cNvPr>
          <p:cNvCxnSpPr>
            <a:cxnSpLocks/>
          </p:cNvCxnSpPr>
          <p:nvPr/>
        </p:nvCxnSpPr>
        <p:spPr>
          <a:xfrm>
            <a:off x="2847975" y="4712561"/>
            <a:ext cx="9525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直線コネクタ 24">
            <a:extLst>
              <a:ext uri="{FF2B5EF4-FFF2-40B4-BE49-F238E27FC236}">
                <a16:creationId xmlns:a16="http://schemas.microsoft.com/office/drawing/2014/main" id="{3E524099-DC6F-EAF5-F616-5F37334C7DC8}"/>
              </a:ext>
            </a:extLst>
          </p:cNvPr>
          <p:cNvCxnSpPr>
            <a:cxnSpLocks/>
          </p:cNvCxnSpPr>
          <p:nvPr/>
        </p:nvCxnSpPr>
        <p:spPr>
          <a:xfrm flipV="1">
            <a:off x="3800475" y="4342825"/>
            <a:ext cx="1360899" cy="369736"/>
          </a:xfrm>
          <a:prstGeom prst="line">
            <a:avLst/>
          </a:prstGeom>
        </p:spPr>
        <p:style>
          <a:lnRef idx="2">
            <a:schemeClr val="accent1"/>
          </a:lnRef>
          <a:fillRef idx="0">
            <a:schemeClr val="accent1"/>
          </a:fillRef>
          <a:effectRef idx="1">
            <a:schemeClr val="accent1"/>
          </a:effectRef>
          <a:fontRef idx="minor">
            <a:schemeClr val="tx1"/>
          </a:fontRef>
        </p:style>
      </p:cxnSp>
      <p:pic>
        <p:nvPicPr>
          <p:cNvPr id="33" name="図 32">
            <a:extLst>
              <a:ext uri="{FF2B5EF4-FFF2-40B4-BE49-F238E27FC236}">
                <a16:creationId xmlns:a16="http://schemas.microsoft.com/office/drawing/2014/main" id="{1E21F757-3508-2708-BA94-82C00D6E1A1D}"/>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8138616" y="98241"/>
            <a:ext cx="1626077" cy="891216"/>
          </a:xfrm>
          <a:prstGeom prst="rect">
            <a:avLst/>
          </a:prstGeom>
        </p:spPr>
      </p:pic>
      <p:sp>
        <p:nvSpPr>
          <p:cNvPr id="34" name="テキスト ボックス 33">
            <a:extLst>
              <a:ext uri="{FF2B5EF4-FFF2-40B4-BE49-F238E27FC236}">
                <a16:creationId xmlns:a16="http://schemas.microsoft.com/office/drawing/2014/main" id="{4811D6F7-6C4E-8A5B-755E-E4D9FC09662C}"/>
              </a:ext>
            </a:extLst>
          </p:cNvPr>
          <p:cNvSpPr txBox="1"/>
          <p:nvPr/>
        </p:nvSpPr>
        <p:spPr>
          <a:xfrm>
            <a:off x="8352309" y="972687"/>
            <a:ext cx="1847850" cy="246221"/>
          </a:xfrm>
          <a:prstGeom prst="rect">
            <a:avLst/>
          </a:prstGeom>
          <a:noFill/>
        </p:spPr>
        <p:txBody>
          <a:bodyPr wrap="square" rtlCol="0">
            <a:spAutoFit/>
          </a:bodyPr>
          <a:lstStyle/>
          <a:p>
            <a:r>
              <a:rPr lang="ja-JP" altLang="en-US" sz="1000" dirty="0"/>
              <a:t>院内等に飾るプレート</a:t>
            </a:r>
            <a:endParaRPr kumimoji="1" lang="ja-JP" altLang="en-US" sz="1000" dirty="0"/>
          </a:p>
        </p:txBody>
      </p:sp>
      <p:sp>
        <p:nvSpPr>
          <p:cNvPr id="35" name="テキスト ボックス 34">
            <a:extLst>
              <a:ext uri="{FF2B5EF4-FFF2-40B4-BE49-F238E27FC236}">
                <a16:creationId xmlns:a16="http://schemas.microsoft.com/office/drawing/2014/main" id="{EACEE3FF-B03A-BCEC-FD8E-9295AC2ED53A}"/>
              </a:ext>
            </a:extLst>
          </p:cNvPr>
          <p:cNvSpPr txBox="1"/>
          <p:nvPr/>
        </p:nvSpPr>
        <p:spPr>
          <a:xfrm>
            <a:off x="6225166" y="5616341"/>
            <a:ext cx="1622980" cy="323165"/>
          </a:xfrm>
          <a:prstGeom prst="rect">
            <a:avLst/>
          </a:prstGeom>
          <a:solidFill>
            <a:schemeClr val="accent5">
              <a:lumMod val="20000"/>
              <a:lumOff val="80000"/>
            </a:schemeClr>
          </a:solidFill>
        </p:spPr>
        <p:txBody>
          <a:bodyPr wrap="square">
            <a:spAutoFit/>
          </a:bodyPr>
          <a:lstStyle/>
          <a:p>
            <a:pPr algn="l"/>
            <a:r>
              <a:rPr lang="ja-JP" altLang="en-US" sz="1500" b="1" dirty="0">
                <a:solidFill>
                  <a:srgbClr val="222222"/>
                </a:solidFill>
                <a:latin typeface="BIZ UDPゴシック" panose="020B0400000000000000" pitchFamily="50" charset="-128"/>
                <a:ea typeface="BIZ UDPゴシック" panose="020B0400000000000000" pitchFamily="50" charset="-128"/>
              </a:rPr>
              <a:t>３　今後の対策</a:t>
            </a:r>
            <a:endParaRPr lang="en-US" altLang="ja-JP" sz="1500" b="1" dirty="0">
              <a:solidFill>
                <a:srgbClr val="222222"/>
              </a:solidFill>
              <a:latin typeface="BIZ UDPゴシック" panose="020B0400000000000000" pitchFamily="50" charset="-128"/>
              <a:ea typeface="BIZ UDPゴシック" panose="020B0400000000000000" pitchFamily="50" charset="-128"/>
            </a:endParaRPr>
          </a:p>
        </p:txBody>
      </p:sp>
      <p:sp>
        <p:nvSpPr>
          <p:cNvPr id="36" name="テキスト ボックス 35">
            <a:extLst>
              <a:ext uri="{FF2B5EF4-FFF2-40B4-BE49-F238E27FC236}">
                <a16:creationId xmlns:a16="http://schemas.microsoft.com/office/drawing/2014/main" id="{533B3ED1-C3C9-40CA-B0F3-881FE100085E}"/>
              </a:ext>
            </a:extLst>
          </p:cNvPr>
          <p:cNvSpPr txBox="1"/>
          <p:nvPr/>
        </p:nvSpPr>
        <p:spPr>
          <a:xfrm>
            <a:off x="6143257" y="5939506"/>
            <a:ext cx="5705475" cy="738664"/>
          </a:xfrm>
          <a:prstGeom prst="rect">
            <a:avLst/>
          </a:prstGeom>
          <a:noFill/>
        </p:spPr>
        <p:txBody>
          <a:bodyPr wrap="square">
            <a:spAutoFit/>
          </a:bodyPr>
          <a:lstStyle/>
          <a:p>
            <a:r>
              <a:rPr lang="ja-JP" altLang="en-US" sz="1400" dirty="0">
                <a:latin typeface="BIZ UDPゴシック" panose="020B0400000000000000" pitchFamily="50" charset="-128"/>
                <a:ea typeface="BIZ UDPゴシック" panose="020B0400000000000000" pitchFamily="50" charset="-128"/>
              </a:rPr>
              <a:t>・県医師会へ協力依頼し、認知症サポート医養成研修の受講について</a:t>
            </a:r>
            <a:endParaRPr lang="en-US" altLang="ja-JP" sz="1400" dirty="0">
              <a:latin typeface="BIZ UDPゴシック" panose="020B0400000000000000" pitchFamily="50" charset="-128"/>
              <a:ea typeface="BIZ UDPゴシック" panose="020B0400000000000000" pitchFamily="50" charset="-128"/>
            </a:endParaRPr>
          </a:p>
          <a:p>
            <a:r>
              <a:rPr lang="ja-JP" altLang="en-US" sz="1400" dirty="0">
                <a:latin typeface="BIZ UDPゴシック" panose="020B0400000000000000" pitchFamily="50" charset="-128"/>
                <a:ea typeface="BIZ UDPゴシック" panose="020B0400000000000000" pitchFamily="50" charset="-128"/>
              </a:rPr>
              <a:t> の広報を強化</a:t>
            </a:r>
            <a:endParaRPr lang="en-US" altLang="ja-JP" sz="1400" dirty="0">
              <a:latin typeface="BIZ UDPゴシック" panose="020B0400000000000000" pitchFamily="50" charset="-128"/>
              <a:ea typeface="BIZ UDPゴシック" panose="020B0400000000000000" pitchFamily="50" charset="-128"/>
            </a:endParaRPr>
          </a:p>
          <a:p>
            <a:r>
              <a:rPr lang="ja-JP" altLang="en-US" sz="1400" dirty="0">
                <a:latin typeface="BIZ UDPゴシック" panose="020B0400000000000000" pitchFamily="50" charset="-128"/>
                <a:ea typeface="BIZ UDPゴシック" panose="020B0400000000000000" pitchFamily="50" charset="-128"/>
              </a:rPr>
              <a:t>・県ホームページ等にて、とちぎオレンジドクターの活動の紹介</a:t>
            </a:r>
            <a:endParaRPr lang="en-US" altLang="ja-JP" sz="1400" dirty="0">
              <a:latin typeface="BIZ UDPゴシック" panose="020B0400000000000000" pitchFamily="50" charset="-128"/>
              <a:ea typeface="BIZ UDPゴシック" panose="020B0400000000000000" pitchFamily="50" charset="-128"/>
            </a:endParaRPr>
          </a:p>
        </p:txBody>
      </p:sp>
      <p:sp>
        <p:nvSpPr>
          <p:cNvPr id="37" name="テキスト ボックス 36">
            <a:extLst>
              <a:ext uri="{FF2B5EF4-FFF2-40B4-BE49-F238E27FC236}">
                <a16:creationId xmlns:a16="http://schemas.microsoft.com/office/drawing/2014/main" id="{69ACB058-6E29-02A0-D48B-D0B49D3E52BE}"/>
              </a:ext>
            </a:extLst>
          </p:cNvPr>
          <p:cNvSpPr txBox="1"/>
          <p:nvPr/>
        </p:nvSpPr>
        <p:spPr>
          <a:xfrm>
            <a:off x="6225166" y="3284339"/>
            <a:ext cx="2581275" cy="323165"/>
          </a:xfrm>
          <a:prstGeom prst="rect">
            <a:avLst/>
          </a:prstGeom>
          <a:solidFill>
            <a:schemeClr val="accent5">
              <a:lumMod val="20000"/>
              <a:lumOff val="80000"/>
            </a:schemeClr>
          </a:solidFill>
        </p:spPr>
        <p:txBody>
          <a:bodyPr wrap="square">
            <a:spAutoFit/>
          </a:bodyPr>
          <a:lstStyle/>
          <a:p>
            <a:pPr algn="l"/>
            <a:r>
              <a:rPr lang="ja-JP" altLang="en-US" sz="1500" b="1" dirty="0">
                <a:solidFill>
                  <a:srgbClr val="222222"/>
                </a:solidFill>
                <a:latin typeface="BIZ UDPゴシック" panose="020B0400000000000000" pitchFamily="50" charset="-128"/>
                <a:ea typeface="BIZ UDPゴシック" panose="020B0400000000000000" pitchFamily="50" charset="-128"/>
              </a:rPr>
              <a:t>２　市町における活用状況</a:t>
            </a:r>
            <a:endParaRPr lang="en-US" altLang="ja-JP" sz="1500" b="1" dirty="0">
              <a:solidFill>
                <a:srgbClr val="222222"/>
              </a:solidFill>
              <a:latin typeface="BIZ UDPゴシック" panose="020B0400000000000000" pitchFamily="50" charset="-128"/>
              <a:ea typeface="BIZ UDPゴシック" panose="020B0400000000000000" pitchFamily="50" charset="-128"/>
            </a:endParaRPr>
          </a:p>
        </p:txBody>
      </p:sp>
      <p:sp>
        <p:nvSpPr>
          <p:cNvPr id="38" name="テキスト ボックス 37">
            <a:extLst>
              <a:ext uri="{FF2B5EF4-FFF2-40B4-BE49-F238E27FC236}">
                <a16:creationId xmlns:a16="http://schemas.microsoft.com/office/drawing/2014/main" id="{A5D924C1-B6D7-1B58-07C3-A5A301CE0BCE}"/>
              </a:ext>
            </a:extLst>
          </p:cNvPr>
          <p:cNvSpPr txBox="1"/>
          <p:nvPr/>
        </p:nvSpPr>
        <p:spPr>
          <a:xfrm>
            <a:off x="6180189" y="3586243"/>
            <a:ext cx="5705475" cy="2031325"/>
          </a:xfrm>
          <a:prstGeom prst="rect">
            <a:avLst/>
          </a:prstGeom>
          <a:noFill/>
        </p:spPr>
        <p:txBody>
          <a:bodyPr wrap="square">
            <a:spAutoFit/>
          </a:bodyPr>
          <a:lstStyle/>
          <a:p>
            <a:r>
              <a:rPr lang="ja-JP" altLang="en-US" sz="1400" dirty="0">
                <a:latin typeface="BIZ UDPゴシック" panose="020B0400000000000000" pitchFamily="50" charset="-128"/>
                <a:ea typeface="BIZ UDPゴシック" panose="020B0400000000000000" pitchFamily="50" charset="-128"/>
              </a:rPr>
              <a:t>・近年、市町が市民に向け作成している「認知症ケアパス」（認知症介護、医療のサービス等のガイドブック）に認知症サポート医・オレンジドクターの医療機関名や氏名等が掲載されている例が多い。</a:t>
            </a:r>
            <a:endParaRPr lang="en-US" altLang="ja-JP" sz="1400" dirty="0">
              <a:latin typeface="BIZ UDPゴシック" panose="020B0400000000000000" pitchFamily="50" charset="-128"/>
              <a:ea typeface="BIZ UDPゴシック" panose="020B0400000000000000" pitchFamily="50" charset="-128"/>
            </a:endParaRPr>
          </a:p>
          <a:p>
            <a:endParaRPr lang="en-US" altLang="ja-JP" sz="1400" dirty="0">
              <a:latin typeface="BIZ UDPゴシック" panose="020B0400000000000000" pitchFamily="50" charset="-128"/>
              <a:ea typeface="BIZ UDPゴシック" panose="020B0400000000000000" pitchFamily="50" charset="-128"/>
            </a:endParaRPr>
          </a:p>
          <a:p>
            <a:r>
              <a:rPr lang="ja-JP" altLang="en-US" sz="1400" dirty="0">
                <a:latin typeface="BIZ UDPゴシック" panose="020B0400000000000000" pitchFamily="50" charset="-128"/>
                <a:ea typeface="BIZ UDPゴシック" panose="020B0400000000000000" pitchFamily="50" charset="-128"/>
              </a:rPr>
              <a:t>・認知症初期集中支援チームの構成員となっている。</a:t>
            </a:r>
            <a:endParaRPr lang="en-US" altLang="ja-JP" sz="1400" dirty="0">
              <a:latin typeface="BIZ UDPゴシック" panose="020B0400000000000000" pitchFamily="50" charset="-128"/>
              <a:ea typeface="BIZ UDPゴシック" panose="020B0400000000000000" pitchFamily="50" charset="-128"/>
            </a:endParaRPr>
          </a:p>
          <a:p>
            <a:endParaRPr lang="en-US" altLang="ja-JP" sz="1400" dirty="0">
              <a:latin typeface="BIZ UDPゴシック" panose="020B0400000000000000" pitchFamily="50" charset="-128"/>
              <a:ea typeface="BIZ UDPゴシック" panose="020B0400000000000000" pitchFamily="50" charset="-128"/>
            </a:endParaRPr>
          </a:p>
          <a:p>
            <a:r>
              <a:rPr lang="ja-JP" altLang="en-US" sz="1400" dirty="0">
                <a:latin typeface="BIZ UDPゴシック" panose="020B0400000000000000" pitchFamily="50" charset="-128"/>
                <a:ea typeface="BIZ UDPゴシック" panose="020B0400000000000000" pitchFamily="50" charset="-128"/>
              </a:rPr>
              <a:t>・地域によって、認知症サポート医が</a:t>
            </a:r>
            <a:r>
              <a:rPr lang="en-US" altLang="ja-JP" sz="1400" dirty="0">
                <a:latin typeface="BIZ UDPゴシック" panose="020B0400000000000000" pitchFamily="50" charset="-128"/>
                <a:ea typeface="BIZ UDPゴシック" panose="020B0400000000000000" pitchFamily="50" charset="-128"/>
              </a:rPr>
              <a:t>0</a:t>
            </a:r>
            <a:r>
              <a:rPr lang="ja-JP" altLang="en-US" sz="1400" dirty="0">
                <a:latin typeface="BIZ UDPゴシック" panose="020B0400000000000000" pitchFamily="50" charset="-128"/>
                <a:ea typeface="BIZ UDPゴシック" panose="020B0400000000000000" pitchFamily="50" charset="-128"/>
              </a:rPr>
              <a:t>～２名の自治体があり、各地域包括支援センター等が医療的な助言を求めるためにも</a:t>
            </a:r>
            <a:r>
              <a:rPr lang="ja-JP" altLang="en-US" sz="1400" u="sng" dirty="0">
                <a:latin typeface="BIZ UDPゴシック" panose="020B0400000000000000" pitchFamily="50" charset="-128"/>
                <a:ea typeface="BIZ UDPゴシック" panose="020B0400000000000000" pitchFamily="50" charset="-128"/>
              </a:rPr>
              <a:t>増加が求められている。</a:t>
            </a:r>
            <a:endParaRPr lang="en-US" altLang="ja-JP" sz="1400" u="sng" dirty="0">
              <a:latin typeface="BIZ UDPゴシック" panose="020B0400000000000000" pitchFamily="50" charset="-128"/>
              <a:ea typeface="BIZ UDPゴシック" panose="020B0400000000000000" pitchFamily="50" charset="-128"/>
            </a:endParaRPr>
          </a:p>
        </p:txBody>
      </p:sp>
      <p:sp>
        <p:nvSpPr>
          <p:cNvPr id="9" name="テキスト ボックス 8">
            <a:extLst>
              <a:ext uri="{FF2B5EF4-FFF2-40B4-BE49-F238E27FC236}">
                <a16:creationId xmlns:a16="http://schemas.microsoft.com/office/drawing/2014/main" id="{6BC654DF-8C62-858B-EE21-6F011FC4DAE3}"/>
              </a:ext>
            </a:extLst>
          </p:cNvPr>
          <p:cNvSpPr txBox="1"/>
          <p:nvPr/>
        </p:nvSpPr>
        <p:spPr>
          <a:xfrm>
            <a:off x="5016146" y="4771930"/>
            <a:ext cx="867952"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sz="1000" dirty="0"/>
              <a:t>登録者累計　</a:t>
            </a:r>
            <a:endParaRPr kumimoji="1" lang="en-US" altLang="ja-JP" sz="1000" dirty="0"/>
          </a:p>
          <a:p>
            <a:r>
              <a:rPr kumimoji="1" lang="ja-JP" altLang="en-US" sz="1000" dirty="0"/>
              <a:t>’</a:t>
            </a:r>
            <a:r>
              <a:rPr kumimoji="1" lang="en-US" altLang="ja-JP" sz="1000" dirty="0"/>
              <a:t>24</a:t>
            </a:r>
            <a:r>
              <a:rPr kumimoji="1" lang="ja-JP" altLang="en-US" sz="1000" dirty="0"/>
              <a:t>　</a:t>
            </a:r>
            <a:r>
              <a:rPr kumimoji="1" lang="en-US" altLang="ja-JP" sz="1000" dirty="0"/>
              <a:t>242</a:t>
            </a:r>
            <a:r>
              <a:rPr kumimoji="1" lang="ja-JP" altLang="en-US" sz="1000" dirty="0"/>
              <a:t>人</a:t>
            </a:r>
          </a:p>
        </p:txBody>
      </p:sp>
      <p:sp>
        <p:nvSpPr>
          <p:cNvPr id="11" name="テキスト ボックス 10">
            <a:extLst>
              <a:ext uri="{FF2B5EF4-FFF2-40B4-BE49-F238E27FC236}">
                <a16:creationId xmlns:a16="http://schemas.microsoft.com/office/drawing/2014/main" id="{DAC8999D-C924-FED5-F7F4-991B01D28429}"/>
              </a:ext>
            </a:extLst>
          </p:cNvPr>
          <p:cNvSpPr txBox="1"/>
          <p:nvPr/>
        </p:nvSpPr>
        <p:spPr>
          <a:xfrm>
            <a:off x="669700" y="5616341"/>
            <a:ext cx="867952"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sz="1000" dirty="0"/>
              <a:t>制度開始時　登録　</a:t>
            </a:r>
            <a:r>
              <a:rPr kumimoji="1" lang="en-US" altLang="ja-JP" sz="1000" dirty="0"/>
              <a:t>84</a:t>
            </a:r>
            <a:r>
              <a:rPr kumimoji="1" lang="ja-JP" altLang="en-US" sz="1000" dirty="0"/>
              <a:t>人</a:t>
            </a:r>
          </a:p>
        </p:txBody>
      </p:sp>
    </p:spTree>
    <p:extLst>
      <p:ext uri="{BB962C8B-B14F-4D97-AF65-F5344CB8AC3E}">
        <p14:creationId xmlns:p14="http://schemas.microsoft.com/office/powerpoint/2010/main" val="37517056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a:extLst>
              <a:ext uri="{FF2B5EF4-FFF2-40B4-BE49-F238E27FC236}">
                <a16:creationId xmlns:a16="http://schemas.microsoft.com/office/drawing/2014/main" id="{BEA8060B-1B91-1A1D-F2DD-F69C5148A97E}"/>
              </a:ext>
            </a:extLst>
          </p:cNvPr>
          <p:cNvSpPr txBox="1">
            <a:spLocks/>
          </p:cNvSpPr>
          <p:nvPr/>
        </p:nvSpPr>
        <p:spPr>
          <a:xfrm>
            <a:off x="223893" y="203988"/>
            <a:ext cx="11362223" cy="494763"/>
          </a:xfrm>
          <a:prstGeom prst="rect">
            <a:avLst/>
          </a:prstGeom>
          <a:solidFill>
            <a:schemeClr val="accent6">
              <a:lumMod val="40000"/>
              <a:lumOff val="60000"/>
            </a:schemeClr>
          </a:solidFill>
        </p:spPr>
        <p:txBody>
          <a:bodyPr>
            <a:noAutofit/>
          </a:bodyPr>
          <a:lstStyle>
            <a:lvl1pPr algn="ctr" defTabSz="1706837" rtl="0" eaLnBrk="1" latinLnBrk="0" hangingPunct="1">
              <a:spcBef>
                <a:spcPct val="0"/>
              </a:spcBef>
              <a:buNone/>
              <a:defRPr kumimoji="1" sz="8266" kern="1200">
                <a:solidFill>
                  <a:schemeClr val="tx1"/>
                </a:solidFill>
                <a:latin typeface="+mj-lt"/>
                <a:ea typeface="+mj-ea"/>
                <a:cs typeface="+mj-cs"/>
              </a:defRPr>
            </a:lvl1pPr>
          </a:lstStyle>
          <a:p>
            <a:pPr algn="l"/>
            <a:r>
              <a:rPr lang="ja-JP" altLang="en-US" sz="2000" dirty="0">
                <a:latin typeface="BIZ UDPゴシック" panose="020B0400000000000000" pitchFamily="50" charset="-128"/>
                <a:ea typeface="BIZ UDPゴシック" panose="020B0400000000000000" pitchFamily="50" charset="-128"/>
              </a:rPr>
              <a:t>医療連携体制構築についてーアルツハイマー病の新しい治療薬（抗アミロイド</a:t>
            </a:r>
            <a:r>
              <a:rPr lang="en-US" altLang="ja-JP" sz="2000" dirty="0">
                <a:latin typeface="BIZ UDPゴシック" panose="020B0400000000000000" pitchFamily="50" charset="-128"/>
                <a:ea typeface="BIZ UDPゴシック" panose="020B0400000000000000" pitchFamily="50" charset="-128"/>
              </a:rPr>
              <a:t>β</a:t>
            </a:r>
            <a:r>
              <a:rPr lang="ja-JP" altLang="en-US" sz="2000" dirty="0">
                <a:latin typeface="BIZ UDPゴシック" panose="020B0400000000000000" pitchFamily="50" charset="-128"/>
                <a:ea typeface="BIZ UDPゴシック" panose="020B0400000000000000" pitchFamily="50" charset="-128"/>
              </a:rPr>
              <a:t>抗体薬）について</a:t>
            </a:r>
          </a:p>
        </p:txBody>
      </p:sp>
      <p:sp>
        <p:nvSpPr>
          <p:cNvPr id="6" name="テキスト ボックス 5">
            <a:extLst>
              <a:ext uri="{FF2B5EF4-FFF2-40B4-BE49-F238E27FC236}">
                <a16:creationId xmlns:a16="http://schemas.microsoft.com/office/drawing/2014/main" id="{9D4A55F1-0A05-4EA5-72A1-A2001717FBC5}"/>
              </a:ext>
            </a:extLst>
          </p:cNvPr>
          <p:cNvSpPr txBox="1"/>
          <p:nvPr/>
        </p:nvSpPr>
        <p:spPr>
          <a:xfrm>
            <a:off x="223893" y="821862"/>
            <a:ext cx="912449" cy="323165"/>
          </a:xfrm>
          <a:prstGeom prst="rect">
            <a:avLst/>
          </a:prstGeom>
          <a:solidFill>
            <a:schemeClr val="accent5">
              <a:lumMod val="20000"/>
              <a:lumOff val="80000"/>
            </a:schemeClr>
          </a:solidFill>
        </p:spPr>
        <p:txBody>
          <a:bodyPr wrap="square">
            <a:spAutoFit/>
          </a:bodyPr>
          <a:lstStyle/>
          <a:p>
            <a:pPr algn="l"/>
            <a:r>
              <a:rPr lang="ja-JP" altLang="en-US" sz="1500" b="1" dirty="0">
                <a:solidFill>
                  <a:srgbClr val="222222"/>
                </a:solidFill>
                <a:latin typeface="BIZ UDPゴシック" panose="020B0400000000000000" pitchFamily="50" charset="-128"/>
                <a:ea typeface="BIZ UDPゴシック" panose="020B0400000000000000" pitchFamily="50" charset="-128"/>
              </a:rPr>
              <a:t>１　経緯</a:t>
            </a:r>
            <a:endParaRPr lang="en-US" altLang="ja-JP" sz="1500" b="1" dirty="0">
              <a:solidFill>
                <a:srgbClr val="222222"/>
              </a:solidFill>
              <a:latin typeface="BIZ UDPゴシック" panose="020B0400000000000000" pitchFamily="50" charset="-128"/>
              <a:ea typeface="BIZ UDPゴシック" panose="020B0400000000000000" pitchFamily="50" charset="-128"/>
            </a:endParaRPr>
          </a:p>
        </p:txBody>
      </p:sp>
      <p:pic>
        <p:nvPicPr>
          <p:cNvPr id="8" name="図 7">
            <a:extLst>
              <a:ext uri="{FF2B5EF4-FFF2-40B4-BE49-F238E27FC236}">
                <a16:creationId xmlns:a16="http://schemas.microsoft.com/office/drawing/2014/main" id="{FDA76E17-DE57-CA49-83BB-24CB6DBC1D3A}"/>
              </a:ext>
            </a:extLst>
          </p:cNvPr>
          <p:cNvPicPr>
            <a:picLocks noChangeAspect="1"/>
          </p:cNvPicPr>
          <p:nvPr/>
        </p:nvPicPr>
        <p:blipFill>
          <a:blip r:embed="rId2"/>
          <a:stretch>
            <a:fillRect/>
          </a:stretch>
        </p:blipFill>
        <p:spPr>
          <a:xfrm>
            <a:off x="6901128" y="1166422"/>
            <a:ext cx="5145036" cy="3773642"/>
          </a:xfrm>
          <a:prstGeom prst="rect">
            <a:avLst/>
          </a:prstGeom>
        </p:spPr>
      </p:pic>
      <p:sp>
        <p:nvSpPr>
          <p:cNvPr id="12" name="テキスト ボックス 11">
            <a:extLst>
              <a:ext uri="{FF2B5EF4-FFF2-40B4-BE49-F238E27FC236}">
                <a16:creationId xmlns:a16="http://schemas.microsoft.com/office/drawing/2014/main" id="{CBCA5D3C-83F8-B04C-F654-EBAA8EC0BB2B}"/>
              </a:ext>
            </a:extLst>
          </p:cNvPr>
          <p:cNvSpPr txBox="1"/>
          <p:nvPr/>
        </p:nvSpPr>
        <p:spPr>
          <a:xfrm>
            <a:off x="964931" y="5589861"/>
            <a:ext cx="9497963" cy="584775"/>
          </a:xfrm>
          <a:prstGeom prst="rect">
            <a:avLst/>
          </a:prstGeom>
          <a:solidFill>
            <a:schemeClr val="accent6">
              <a:lumMod val="20000"/>
              <a:lumOff val="80000"/>
            </a:schemeClr>
          </a:solidFill>
        </p:spPr>
        <p:txBody>
          <a:bodyPr wrap="square">
            <a:spAutoFit/>
          </a:bodyPr>
          <a:lstStyle/>
          <a:p>
            <a:r>
              <a:rPr lang="ja-JP" altLang="en-US" sz="1600" b="1" i="0" dirty="0">
                <a:solidFill>
                  <a:srgbClr val="222222"/>
                </a:solidFill>
                <a:effectLst/>
                <a:latin typeface="BIZ UDPゴシック" panose="020B0400000000000000" pitchFamily="50" charset="-128"/>
                <a:ea typeface="BIZ UDPゴシック" panose="020B0400000000000000" pitchFamily="50" charset="-128"/>
              </a:rPr>
              <a:t>軽度認知障害</a:t>
            </a:r>
            <a:r>
              <a:rPr lang="en-US" altLang="ja-JP" sz="1600" b="1" i="0" dirty="0">
                <a:solidFill>
                  <a:srgbClr val="222222"/>
                </a:solidFill>
                <a:effectLst/>
                <a:latin typeface="BIZ UDPゴシック" panose="020B0400000000000000" pitchFamily="50" charset="-128"/>
                <a:ea typeface="BIZ UDPゴシック" panose="020B0400000000000000" pitchFamily="50" charset="-128"/>
              </a:rPr>
              <a:t>(MCI)</a:t>
            </a:r>
            <a:r>
              <a:rPr lang="ja-JP" altLang="en-US" sz="1600" b="1" i="0" dirty="0">
                <a:solidFill>
                  <a:srgbClr val="222222"/>
                </a:solidFill>
                <a:effectLst/>
                <a:latin typeface="BIZ UDPゴシック" panose="020B0400000000000000" pitchFamily="50" charset="-128"/>
                <a:ea typeface="BIZ UDPゴシック" panose="020B0400000000000000" pitchFamily="50" charset="-128"/>
              </a:rPr>
              <a:t>の方及びアルツハイマー病による認知症が軽度である時期の方が投与対象であることから、軽度の状態の方の早期発見・早期診断がこれまで以上に重要となっている</a:t>
            </a:r>
            <a:endParaRPr lang="ja-JP" altLang="en-US" sz="1600" dirty="0">
              <a:latin typeface="BIZ UDPゴシック" panose="020B0400000000000000" pitchFamily="50" charset="-128"/>
              <a:ea typeface="BIZ UDPゴシック" panose="020B0400000000000000" pitchFamily="50" charset="-128"/>
            </a:endParaRPr>
          </a:p>
        </p:txBody>
      </p:sp>
      <p:sp>
        <p:nvSpPr>
          <p:cNvPr id="3" name="テキスト ボックス 2">
            <a:extLst>
              <a:ext uri="{FF2B5EF4-FFF2-40B4-BE49-F238E27FC236}">
                <a16:creationId xmlns:a16="http://schemas.microsoft.com/office/drawing/2014/main" id="{43F8E6EE-51EA-C9AD-9E93-C8C1F3066E31}"/>
              </a:ext>
            </a:extLst>
          </p:cNvPr>
          <p:cNvSpPr txBox="1"/>
          <p:nvPr/>
        </p:nvSpPr>
        <p:spPr>
          <a:xfrm>
            <a:off x="390524" y="1268139"/>
            <a:ext cx="6432545" cy="3570208"/>
          </a:xfrm>
          <a:prstGeom prst="rect">
            <a:avLst/>
          </a:prstGeom>
          <a:noFill/>
        </p:spPr>
        <p:txBody>
          <a:bodyPr wrap="square">
            <a:spAutoFit/>
          </a:bodyPr>
          <a:lstStyle/>
          <a:p>
            <a:pPr marL="803275" indent="-803275" algn="just"/>
            <a:r>
              <a:rPr lang="en-US" altLang="ja-JP" sz="16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R5.12</a:t>
            </a:r>
            <a:r>
              <a:rPr lang="ja-JP" altLang="ja-JP" sz="16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lang="en-US" altLang="ja-JP" sz="16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ja-JP" sz="16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株</a:t>
            </a:r>
            <a:r>
              <a:rPr lang="en-US" altLang="ja-JP" sz="16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ja-JP" sz="16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エーザイが開発したアルツハイマー病による認知症の進行を抑制する薬「レカネマブ」が国内で承認され発売開始</a:t>
            </a:r>
          </a:p>
          <a:p>
            <a:pPr marL="719455" indent="-719455" algn="just">
              <a:spcAft>
                <a:spcPts val="0"/>
              </a:spcAft>
            </a:pPr>
            <a:r>
              <a:rPr lang="ja-JP" altLang="ja-JP" sz="16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p>
          <a:p>
            <a:pPr marL="803275" algn="just">
              <a:spcAft>
                <a:spcPts val="0"/>
              </a:spcAft>
            </a:pPr>
            <a:r>
              <a:rPr lang="ja-JP" altLang="ja-JP" sz="16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厚生労働省ホームページに「アルツハイマー病の新しい治療薬について」として関連情報が掲載され、</a:t>
            </a:r>
            <a:r>
              <a:rPr lang="ja-JP" altLang="ja-JP" sz="1600" u="sng"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通知にて都道府県に対し関係機関への周知や都道府県において住民に向け正確に情報を発信するよう依頼あり</a:t>
            </a:r>
            <a:endParaRPr lang="ja-JP" altLang="ja-JP" sz="16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marL="719455" indent="-719455" algn="just">
              <a:spcAft>
                <a:spcPts val="0"/>
              </a:spcAft>
            </a:pPr>
            <a:r>
              <a:rPr lang="ja-JP" altLang="ja-JP" sz="16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p>
          <a:p>
            <a:pPr marL="892175" indent="-892175" algn="just"/>
            <a:r>
              <a:rPr lang="en-US" altLang="ja-JP" sz="16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R6.11</a:t>
            </a:r>
            <a:r>
              <a:rPr lang="ja-JP" altLang="ja-JP" sz="16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lang="en-US" altLang="ja-JP" sz="16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ja-JP" sz="16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株</a:t>
            </a:r>
            <a:r>
              <a:rPr lang="en-US" altLang="ja-JP" sz="16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lang="ja-JP" altLang="ja-JP" sz="16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イーライ・リリーが開発した「ドナネマブ」が承認、発売開始</a:t>
            </a:r>
          </a:p>
          <a:p>
            <a:pPr algn="just"/>
            <a:r>
              <a:rPr lang="ja-JP" altLang="ja-JP" sz="16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p>
          <a:p>
            <a:pPr marL="803275" indent="34925" algn="just"/>
            <a:r>
              <a:rPr lang="ja-JP" altLang="ja-JP" sz="1600" u="sng"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県内医療機関にてレカネマブの投与状況の調査を行い初期投与を行っている</a:t>
            </a:r>
            <a:r>
              <a:rPr lang="en-US" altLang="ja-JP" sz="1600" u="sng"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11</a:t>
            </a:r>
            <a:r>
              <a:rPr lang="ja-JP" altLang="ja-JP" sz="1600" u="sng"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医療機関を県ホームページにおいて公表開始</a:t>
            </a:r>
            <a:endParaRPr lang="ja-JP" altLang="ja-JP" sz="16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algn="just"/>
            <a:r>
              <a:rPr lang="ja-JP" altLang="ja-JP" sz="1800" kern="100" dirty="0">
                <a:effectLst/>
                <a:latin typeface="游明朝" panose="02020400000000000000" pitchFamily="18" charset="-128"/>
                <a:ea typeface="ＭＳ ゴシック" panose="020B0609070205080204" pitchFamily="49" charset="-128"/>
                <a:cs typeface="Times New Roman" panose="02020603050405020304" pitchFamily="18" charset="0"/>
              </a:rPr>
              <a:t>　　</a:t>
            </a:r>
            <a:endPar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D77F29DB-8953-A68C-9C27-F816CBBF2DCB}"/>
              </a:ext>
            </a:extLst>
          </p:cNvPr>
          <p:cNvSpPr txBox="1"/>
          <p:nvPr/>
        </p:nvSpPr>
        <p:spPr>
          <a:xfrm>
            <a:off x="8853121" y="5018741"/>
            <a:ext cx="1241049" cy="246221"/>
          </a:xfrm>
          <a:prstGeom prst="rect">
            <a:avLst/>
          </a:prstGeom>
          <a:noFill/>
          <a:ln>
            <a:solidFill>
              <a:schemeClr val="tx1"/>
            </a:solidFill>
          </a:ln>
        </p:spPr>
        <p:txBody>
          <a:bodyPr wrap="square" rtlCol="0">
            <a:spAutoFit/>
          </a:bodyPr>
          <a:lstStyle/>
          <a:p>
            <a:r>
              <a:rPr kumimoji="1" lang="ja-JP" altLang="en-US" sz="1000" dirty="0"/>
              <a:t>県ホームページ</a:t>
            </a:r>
          </a:p>
        </p:txBody>
      </p:sp>
      <p:sp>
        <p:nvSpPr>
          <p:cNvPr id="4" name="スライド番号プレースホルダー 1">
            <a:extLst>
              <a:ext uri="{FF2B5EF4-FFF2-40B4-BE49-F238E27FC236}">
                <a16:creationId xmlns:a16="http://schemas.microsoft.com/office/drawing/2014/main" id="{48C7BC1C-D136-23F4-7D8E-9811C1BB829B}"/>
              </a:ext>
            </a:extLst>
          </p:cNvPr>
          <p:cNvSpPr>
            <a:spLocks noGrp="1"/>
          </p:cNvSpPr>
          <p:nvPr>
            <p:ph type="sldNum" sz="quarter" idx="12"/>
          </p:nvPr>
        </p:nvSpPr>
        <p:spPr>
          <a:xfrm>
            <a:off x="11715805" y="6279981"/>
            <a:ext cx="330359" cy="365125"/>
          </a:xfrm>
        </p:spPr>
        <p:txBody>
          <a:bodyPr/>
          <a:lstStyle/>
          <a:p>
            <a:fld id="{D2D8002D-B5B0-4BAC-B1F6-782DDCCE6D9C}" type="slidenum">
              <a:rPr kumimoji="1" lang="ja-JP" altLang="en-US" smtClean="0">
                <a:solidFill>
                  <a:schemeClr val="tx1"/>
                </a:solidFill>
                <a:latin typeface="BIZ UDPゴシック" panose="020B0400000000000000" pitchFamily="50" charset="-128"/>
                <a:ea typeface="BIZ UDPゴシック" panose="020B0400000000000000" pitchFamily="50" charset="-128"/>
              </a:rPr>
              <a:pPr/>
              <a:t>2</a:t>
            </a:fld>
            <a:endParaRPr kumimoji="1" lang="ja-JP" altLang="en-US" dirty="0">
              <a:solidFill>
                <a:schemeClr val="tx1"/>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4769622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a:extLst>
              <a:ext uri="{FF2B5EF4-FFF2-40B4-BE49-F238E27FC236}">
                <a16:creationId xmlns:a16="http://schemas.microsoft.com/office/drawing/2014/main" id="{2325C7FF-815F-1A05-F140-90C57DF5CDAA}"/>
              </a:ext>
            </a:extLst>
          </p:cNvPr>
          <p:cNvSpPr txBox="1"/>
          <p:nvPr/>
        </p:nvSpPr>
        <p:spPr>
          <a:xfrm>
            <a:off x="223894" y="912415"/>
            <a:ext cx="7022481" cy="323165"/>
          </a:xfrm>
          <a:prstGeom prst="rect">
            <a:avLst/>
          </a:prstGeom>
          <a:solidFill>
            <a:schemeClr val="accent5">
              <a:lumMod val="20000"/>
              <a:lumOff val="80000"/>
            </a:schemeClr>
          </a:solidFill>
        </p:spPr>
        <p:txBody>
          <a:bodyPr wrap="square">
            <a:spAutoFit/>
          </a:bodyPr>
          <a:lstStyle/>
          <a:p>
            <a:pPr algn="l"/>
            <a:r>
              <a:rPr lang="ja-JP" altLang="en-US" sz="1500" b="1" dirty="0">
                <a:solidFill>
                  <a:srgbClr val="222222"/>
                </a:solidFill>
                <a:latin typeface="BIZ UDPゴシック" panose="020B0400000000000000" pitchFamily="50" charset="-128"/>
                <a:ea typeface="BIZ UDPゴシック" panose="020B0400000000000000" pitchFamily="50" charset="-128"/>
              </a:rPr>
              <a:t>２　県内認知症疾患医療センターにおける投与の状況</a:t>
            </a:r>
            <a:r>
              <a:rPr lang="ja-JP" altLang="en-US" sz="1050" dirty="0">
                <a:solidFill>
                  <a:srgbClr val="222222"/>
                </a:solidFill>
                <a:latin typeface="BIZ UDPゴシック" panose="020B0400000000000000" pitchFamily="50" charset="-128"/>
                <a:ea typeface="BIZ UDPゴシック" panose="020B0400000000000000" pitchFamily="50" charset="-128"/>
              </a:rPr>
              <a:t>（</a:t>
            </a:r>
            <a:r>
              <a:rPr lang="en-US" altLang="ja-JP" sz="1050" dirty="0">
                <a:solidFill>
                  <a:srgbClr val="222222"/>
                </a:solidFill>
                <a:latin typeface="BIZ UDPゴシック" panose="020B0400000000000000" pitchFamily="50" charset="-128"/>
                <a:ea typeface="BIZ UDPゴシック" panose="020B0400000000000000" pitchFamily="50" charset="-128"/>
              </a:rPr>
              <a:t>R7.7 </a:t>
            </a:r>
            <a:r>
              <a:rPr lang="ja-JP" altLang="en-US" sz="1050" dirty="0">
                <a:solidFill>
                  <a:srgbClr val="222222"/>
                </a:solidFill>
                <a:latin typeface="BIZ UDPゴシック" panose="020B0400000000000000" pitchFamily="50" charset="-128"/>
                <a:ea typeface="BIZ UDPゴシック" panose="020B0400000000000000" pitchFamily="50" charset="-128"/>
              </a:rPr>
              <a:t>疾患医療センター連絡会より）</a:t>
            </a:r>
            <a:endParaRPr lang="en-US" altLang="ja-JP" sz="1050" dirty="0">
              <a:solidFill>
                <a:srgbClr val="222222"/>
              </a:solidFill>
              <a:latin typeface="BIZ UDPゴシック" panose="020B0400000000000000" pitchFamily="50" charset="-128"/>
              <a:ea typeface="BIZ UDPゴシック" panose="020B0400000000000000" pitchFamily="50" charset="-128"/>
            </a:endParaRPr>
          </a:p>
        </p:txBody>
      </p:sp>
      <p:sp>
        <p:nvSpPr>
          <p:cNvPr id="10" name="テキスト ボックス 9">
            <a:extLst>
              <a:ext uri="{FF2B5EF4-FFF2-40B4-BE49-F238E27FC236}">
                <a16:creationId xmlns:a16="http://schemas.microsoft.com/office/drawing/2014/main" id="{041DC8A7-93D8-D343-D2CD-E3655A33B2D6}"/>
              </a:ext>
            </a:extLst>
          </p:cNvPr>
          <p:cNvSpPr txBox="1"/>
          <p:nvPr/>
        </p:nvSpPr>
        <p:spPr>
          <a:xfrm>
            <a:off x="223894" y="1445630"/>
            <a:ext cx="9205242" cy="1815882"/>
          </a:xfrm>
          <a:prstGeom prst="rect">
            <a:avLst/>
          </a:prstGeom>
          <a:noFill/>
        </p:spPr>
        <p:txBody>
          <a:bodyPr wrap="square">
            <a:spAutoFit/>
          </a:bodyPr>
          <a:lstStyle/>
          <a:p>
            <a:r>
              <a:rPr lang="ja-JP" altLang="en-US" sz="1600" u="sng" dirty="0">
                <a:latin typeface="BIZ UDPゴシック" panose="020B0400000000000000" pitchFamily="50" charset="-128"/>
                <a:ea typeface="BIZ UDPゴシック" panose="020B0400000000000000" pitchFamily="50" charset="-128"/>
              </a:rPr>
              <a:t>○６機関で投与実施中</a:t>
            </a:r>
            <a:r>
              <a:rPr lang="ja-JP" altLang="en-US" sz="1600" dirty="0">
                <a:latin typeface="BIZ UDPゴシック" panose="020B0400000000000000" pitchFamily="50" charset="-128"/>
                <a:ea typeface="BIZ UDPゴシック" panose="020B0400000000000000" pitchFamily="50" charset="-128"/>
              </a:rPr>
              <a:t>、２機関で今後の取扱開始について検討中</a:t>
            </a:r>
            <a:endParaRPr lang="en-US" altLang="ja-JP" sz="1600" dirty="0">
              <a:latin typeface="BIZ UDPゴシック" panose="020B0400000000000000" pitchFamily="50" charset="-128"/>
              <a:ea typeface="BIZ UDPゴシック" panose="020B0400000000000000" pitchFamily="50" charset="-128"/>
            </a:endParaRPr>
          </a:p>
          <a:p>
            <a:r>
              <a:rPr lang="ja-JP" altLang="en-US" sz="1600" dirty="0">
                <a:latin typeface="BIZ UDPゴシック" panose="020B0400000000000000" pitchFamily="50" charset="-128"/>
                <a:ea typeface="BIZ UDPゴシック" panose="020B0400000000000000" pitchFamily="50" charset="-128"/>
              </a:rPr>
              <a:t>○投与実施中の医療機関では、取扱開始より、平均</a:t>
            </a:r>
            <a:r>
              <a:rPr lang="en-US" altLang="ja-JP" sz="1600" dirty="0">
                <a:latin typeface="BIZ UDPゴシック" panose="020B0400000000000000" pitchFamily="50" charset="-128"/>
                <a:ea typeface="BIZ UDPゴシック" panose="020B0400000000000000" pitchFamily="50" charset="-128"/>
              </a:rPr>
              <a:t>18.3</a:t>
            </a:r>
            <a:r>
              <a:rPr lang="ja-JP" altLang="en-US" sz="1600" dirty="0">
                <a:latin typeface="BIZ UDPゴシック" panose="020B0400000000000000" pitchFamily="50" charset="-128"/>
                <a:ea typeface="BIZ UDPゴシック" panose="020B0400000000000000" pitchFamily="50" charset="-128"/>
              </a:rPr>
              <a:t>名（最少２名、最多</a:t>
            </a:r>
            <a:r>
              <a:rPr lang="en-US" altLang="ja-JP" sz="1600" dirty="0">
                <a:latin typeface="BIZ UDPゴシック" panose="020B0400000000000000" pitchFamily="50" charset="-128"/>
                <a:ea typeface="BIZ UDPゴシック" panose="020B0400000000000000" pitchFamily="50" charset="-128"/>
              </a:rPr>
              <a:t>61</a:t>
            </a:r>
            <a:r>
              <a:rPr lang="ja-JP" altLang="en-US" sz="1600" dirty="0">
                <a:latin typeface="BIZ UDPゴシック" panose="020B0400000000000000" pitchFamily="50" charset="-128"/>
                <a:ea typeface="BIZ UDPゴシック" panose="020B0400000000000000" pitchFamily="50" charset="-128"/>
              </a:rPr>
              <a:t>名）に投与を実施</a:t>
            </a:r>
            <a:endParaRPr lang="en-US" altLang="ja-JP" sz="1600" dirty="0">
              <a:latin typeface="BIZ UDPゴシック" panose="020B0400000000000000" pitchFamily="50" charset="-128"/>
              <a:ea typeface="BIZ UDPゴシック" panose="020B0400000000000000" pitchFamily="50" charset="-128"/>
            </a:endParaRPr>
          </a:p>
          <a:p>
            <a:r>
              <a:rPr lang="ja-JP" altLang="en-US" sz="1600" dirty="0">
                <a:latin typeface="BIZ UDPゴシック" panose="020B0400000000000000" pitchFamily="50" charset="-128"/>
                <a:ea typeface="BIZ UDPゴシック" panose="020B0400000000000000" pitchFamily="50" charset="-128"/>
              </a:rPr>
              <a:t>○投与を行う医療機関における課題</a:t>
            </a:r>
            <a:endParaRPr lang="en-US" altLang="ja-JP" sz="1600" dirty="0">
              <a:latin typeface="BIZ UDPゴシック" panose="020B0400000000000000" pitchFamily="50" charset="-128"/>
              <a:ea typeface="BIZ UDPゴシック" panose="020B0400000000000000" pitchFamily="50" charset="-128"/>
            </a:endParaRPr>
          </a:p>
          <a:p>
            <a:r>
              <a:rPr lang="ja-JP" altLang="en-US" sz="1600" dirty="0">
                <a:latin typeface="BIZ UDPゴシック" panose="020B0400000000000000" pitchFamily="50" charset="-128"/>
                <a:ea typeface="BIZ UDPゴシック" panose="020B0400000000000000" pitchFamily="50" charset="-128"/>
              </a:rPr>
              <a:t>　・病床が不足</a:t>
            </a:r>
            <a:endParaRPr lang="en-US" altLang="ja-JP" sz="1600" dirty="0">
              <a:latin typeface="BIZ UDPゴシック" panose="020B0400000000000000" pitchFamily="50" charset="-128"/>
              <a:ea typeface="BIZ UDPゴシック" panose="020B0400000000000000" pitchFamily="50" charset="-128"/>
            </a:endParaRPr>
          </a:p>
          <a:p>
            <a:r>
              <a:rPr lang="ja-JP" altLang="en-US" sz="1600" dirty="0">
                <a:latin typeface="BIZ UDPゴシック" panose="020B0400000000000000" pitchFamily="50" charset="-128"/>
                <a:ea typeface="BIZ UDPゴシック" panose="020B0400000000000000" pitchFamily="50" charset="-128"/>
              </a:rPr>
              <a:t>　・医師・看護師の人員体制の不足</a:t>
            </a:r>
            <a:endParaRPr lang="en-US" altLang="ja-JP" sz="1600" dirty="0">
              <a:latin typeface="BIZ UDPゴシック" panose="020B0400000000000000" pitchFamily="50" charset="-128"/>
              <a:ea typeface="BIZ UDPゴシック" panose="020B0400000000000000" pitchFamily="50" charset="-128"/>
            </a:endParaRPr>
          </a:p>
          <a:p>
            <a:r>
              <a:rPr lang="ja-JP" altLang="en-US" sz="1600" dirty="0">
                <a:latin typeface="BIZ UDPゴシック" panose="020B0400000000000000" pitchFamily="50" charset="-128"/>
                <a:ea typeface="BIZ UDPゴシック" panose="020B0400000000000000" pitchFamily="50" charset="-128"/>
              </a:rPr>
              <a:t>　・初回投与から６ヶ月経過後のフォローアップ施設（転院先）の確保が困難</a:t>
            </a:r>
            <a:endParaRPr lang="en-US" altLang="ja-JP" sz="1600" dirty="0">
              <a:latin typeface="BIZ UDPゴシック" panose="020B0400000000000000" pitchFamily="50" charset="-128"/>
              <a:ea typeface="BIZ UDPゴシック" panose="020B0400000000000000" pitchFamily="50" charset="-128"/>
            </a:endParaRPr>
          </a:p>
          <a:p>
            <a:r>
              <a:rPr lang="ja-JP" altLang="en-US" sz="1600" dirty="0">
                <a:latin typeface="BIZ UDPゴシック" panose="020B0400000000000000" pitchFamily="50" charset="-128"/>
                <a:ea typeface="BIZ UDPゴシック" panose="020B0400000000000000" pitchFamily="50" charset="-128"/>
              </a:rPr>
              <a:t>　・患者にとって効果が分かりにくいため、丁寧な説明が必要</a:t>
            </a:r>
            <a:endParaRPr lang="en-US" altLang="ja-JP" sz="1600" dirty="0">
              <a:latin typeface="BIZ UDPゴシック" panose="020B0400000000000000" pitchFamily="50" charset="-128"/>
              <a:ea typeface="BIZ UDPゴシック" panose="020B0400000000000000" pitchFamily="50" charset="-128"/>
            </a:endParaRPr>
          </a:p>
        </p:txBody>
      </p:sp>
      <p:sp>
        <p:nvSpPr>
          <p:cNvPr id="4" name="テキスト ボックス 3">
            <a:extLst>
              <a:ext uri="{FF2B5EF4-FFF2-40B4-BE49-F238E27FC236}">
                <a16:creationId xmlns:a16="http://schemas.microsoft.com/office/drawing/2014/main" id="{F4709D78-5713-7E34-3B9A-B702E6AD9325}"/>
              </a:ext>
            </a:extLst>
          </p:cNvPr>
          <p:cNvSpPr txBox="1"/>
          <p:nvPr/>
        </p:nvSpPr>
        <p:spPr>
          <a:xfrm>
            <a:off x="223894" y="3419339"/>
            <a:ext cx="6366092" cy="2215991"/>
          </a:xfrm>
          <a:prstGeom prst="rect">
            <a:avLst/>
          </a:prstGeom>
          <a:noFill/>
        </p:spPr>
        <p:txBody>
          <a:bodyPr wrap="square">
            <a:spAutoFit/>
          </a:bodyPr>
          <a:lstStyle/>
          <a:p>
            <a:r>
              <a:rPr lang="en-US" altLang="ja-JP" sz="1600" dirty="0">
                <a:latin typeface="BIZ UDPゴシック" panose="020B0400000000000000" pitchFamily="50" charset="-128"/>
                <a:ea typeface="BIZ UDPゴシック" panose="020B0400000000000000" pitchFamily="50" charset="-128"/>
              </a:rPr>
              <a:t>【</a:t>
            </a:r>
            <a:r>
              <a:rPr lang="ja-JP" altLang="en-US" sz="1600" dirty="0">
                <a:latin typeface="BIZ UDPゴシック" panose="020B0400000000000000" pitchFamily="50" charset="-128"/>
                <a:ea typeface="BIZ UDPゴシック" panose="020B0400000000000000" pitchFamily="50" charset="-128"/>
              </a:rPr>
              <a:t>参考</a:t>
            </a:r>
            <a:r>
              <a:rPr lang="en-US" altLang="ja-JP" sz="1600" dirty="0">
                <a:latin typeface="BIZ UDPゴシック" panose="020B0400000000000000" pitchFamily="50" charset="-128"/>
                <a:ea typeface="BIZ UDPゴシック" panose="020B0400000000000000" pitchFamily="50" charset="-128"/>
              </a:rPr>
              <a:t>】</a:t>
            </a:r>
            <a:r>
              <a:rPr lang="ja-JP" altLang="en-US" sz="1600" dirty="0">
                <a:latin typeface="BIZ UDPゴシック" panose="020B0400000000000000" pitchFamily="50" charset="-128"/>
                <a:ea typeface="BIZ UDPゴシック" panose="020B0400000000000000" pitchFamily="50" charset="-128"/>
              </a:rPr>
              <a:t>抗アミロイド</a:t>
            </a:r>
            <a:r>
              <a:rPr lang="en-US" altLang="ja-JP" sz="1600" dirty="0">
                <a:latin typeface="BIZ UDPゴシック" panose="020B0400000000000000" pitchFamily="50" charset="-128"/>
                <a:ea typeface="BIZ UDPゴシック" panose="020B0400000000000000" pitchFamily="50" charset="-128"/>
              </a:rPr>
              <a:t>β</a:t>
            </a:r>
            <a:r>
              <a:rPr lang="ja-JP" altLang="en-US" sz="1600" dirty="0">
                <a:latin typeface="BIZ UDPゴシック" panose="020B0400000000000000" pitchFamily="50" charset="-128"/>
                <a:ea typeface="BIZ UDPゴシック" panose="020B0400000000000000" pitchFamily="50" charset="-128"/>
              </a:rPr>
              <a:t>抗体薬について</a:t>
            </a:r>
            <a:endParaRPr lang="en-US" altLang="ja-JP" sz="1600" dirty="0">
              <a:latin typeface="BIZ UDPゴシック" panose="020B0400000000000000" pitchFamily="50" charset="-128"/>
              <a:ea typeface="BIZ UDPゴシック" panose="020B0400000000000000" pitchFamily="50" charset="-128"/>
            </a:endParaRPr>
          </a:p>
          <a:p>
            <a:r>
              <a:rPr lang="ja-JP" altLang="en-US" sz="1600" dirty="0">
                <a:latin typeface="BIZ UDPゴシック" panose="020B0400000000000000" pitchFamily="50" charset="-128"/>
                <a:ea typeface="BIZ UDPゴシック" panose="020B0400000000000000" pitchFamily="50" charset="-128"/>
              </a:rPr>
              <a:t>・レカネマブは、２週間に１回を１年半、ドナネマブは４週間に１回を概ね１年間の点滴による投薬となる</a:t>
            </a:r>
            <a:endParaRPr lang="en-US" altLang="ja-JP" sz="1600" dirty="0">
              <a:latin typeface="BIZ UDPゴシック" panose="020B0400000000000000" pitchFamily="50" charset="-128"/>
              <a:ea typeface="BIZ UDPゴシック" panose="020B0400000000000000" pitchFamily="50" charset="-128"/>
            </a:endParaRPr>
          </a:p>
          <a:p>
            <a:r>
              <a:rPr lang="ja-JP" altLang="en-US" sz="1600" dirty="0">
                <a:latin typeface="BIZ UDPゴシック" panose="020B0400000000000000" pitchFamily="50" charset="-128"/>
                <a:ea typeface="BIZ UDPゴシック" panose="020B0400000000000000" pitchFamily="50" charset="-128"/>
              </a:rPr>
              <a:t>・記憶力や判断力の低下といった症状悪化が約</a:t>
            </a:r>
            <a:r>
              <a:rPr lang="en-US" altLang="ja-JP" sz="1600" dirty="0">
                <a:latin typeface="BIZ UDPゴシック" panose="020B0400000000000000" pitchFamily="50" charset="-128"/>
                <a:ea typeface="BIZ UDPゴシック" panose="020B0400000000000000" pitchFamily="50" charset="-128"/>
              </a:rPr>
              <a:t>30</a:t>
            </a:r>
            <a:r>
              <a:rPr lang="ja-JP" altLang="en-US" sz="1600" dirty="0">
                <a:latin typeface="BIZ UDPゴシック" panose="020B0400000000000000" pitchFamily="50" charset="-128"/>
                <a:ea typeface="BIZ UDPゴシック" panose="020B0400000000000000" pitchFamily="50" charset="-128"/>
              </a:rPr>
              <a:t>％抑制され、進行を７か月半遅らせることに相当する（エーザイ社）</a:t>
            </a:r>
            <a:endParaRPr lang="en-US" altLang="ja-JP" sz="1600" dirty="0">
              <a:latin typeface="BIZ UDPゴシック" panose="020B0400000000000000" pitchFamily="50" charset="-128"/>
              <a:ea typeface="BIZ UDPゴシック" panose="020B0400000000000000" pitchFamily="50" charset="-128"/>
            </a:endParaRPr>
          </a:p>
          <a:p>
            <a:r>
              <a:rPr lang="ja-JP" altLang="en-US" sz="1600" dirty="0">
                <a:latin typeface="BIZ UDPゴシック" panose="020B0400000000000000" pitchFamily="50" charset="-128"/>
                <a:ea typeface="BIZ UDPゴシック" panose="020B0400000000000000" pitchFamily="50" charset="-128"/>
              </a:rPr>
              <a:t>・副作用の確認のためＭＲＩ検査が必要</a:t>
            </a:r>
            <a:endParaRPr lang="en-US" altLang="ja-JP" sz="1600" dirty="0">
              <a:latin typeface="BIZ UDPゴシック" panose="020B0400000000000000" pitchFamily="50" charset="-128"/>
              <a:ea typeface="BIZ UDPゴシック" panose="020B0400000000000000" pitchFamily="50" charset="-128"/>
            </a:endParaRPr>
          </a:p>
          <a:p>
            <a:r>
              <a:rPr lang="ja-JP" altLang="en-US" sz="1400" dirty="0">
                <a:latin typeface="BIZ UDPゴシック" panose="020B0400000000000000" pitchFamily="50" charset="-128"/>
                <a:ea typeface="BIZ UDPゴシック" panose="020B0400000000000000" pitchFamily="50" charset="-128"/>
              </a:rPr>
              <a:t>・自己負担額　例）　</a:t>
            </a:r>
            <a:r>
              <a:rPr lang="en-US" altLang="ja-JP" sz="1400" dirty="0">
                <a:latin typeface="BIZ UDPゴシック" panose="020B0400000000000000" pitchFamily="50" charset="-128"/>
                <a:ea typeface="BIZ UDPゴシック" panose="020B0400000000000000" pitchFamily="50" charset="-128"/>
              </a:rPr>
              <a:t>75</a:t>
            </a:r>
            <a:r>
              <a:rPr lang="ja-JP" altLang="en-US" sz="1400" dirty="0">
                <a:latin typeface="BIZ UDPゴシック" panose="020B0400000000000000" pitchFamily="50" charset="-128"/>
                <a:ea typeface="BIZ UDPゴシック" panose="020B0400000000000000" pitchFamily="50" charset="-128"/>
              </a:rPr>
              <a:t>歳　１割負担の方で　月額約</a:t>
            </a:r>
            <a:r>
              <a:rPr lang="en-US" altLang="ja-JP" sz="1400" dirty="0">
                <a:latin typeface="BIZ UDPゴシック" panose="020B0400000000000000" pitchFamily="50" charset="-128"/>
                <a:ea typeface="BIZ UDPゴシック" panose="020B0400000000000000" pitchFamily="50" charset="-128"/>
              </a:rPr>
              <a:t>33,000</a:t>
            </a:r>
            <a:r>
              <a:rPr lang="ja-JP" altLang="en-US" sz="1400" dirty="0">
                <a:latin typeface="BIZ UDPゴシック" panose="020B0400000000000000" pitchFamily="50" charset="-128"/>
                <a:ea typeface="BIZ UDPゴシック" panose="020B0400000000000000" pitchFamily="50" charset="-128"/>
              </a:rPr>
              <a:t>円</a:t>
            </a:r>
            <a:endParaRPr lang="en-US" altLang="ja-JP" sz="1400" dirty="0">
              <a:latin typeface="BIZ UDPゴシック" panose="020B0400000000000000" pitchFamily="50" charset="-128"/>
              <a:ea typeface="BIZ UDPゴシック" panose="020B0400000000000000" pitchFamily="50" charset="-128"/>
            </a:endParaRPr>
          </a:p>
          <a:p>
            <a:r>
              <a:rPr lang="en-US" altLang="ja-JP" sz="1400" dirty="0">
                <a:latin typeface="BIZ UDPゴシック" panose="020B0400000000000000" pitchFamily="50" charset="-128"/>
                <a:ea typeface="BIZ UDPゴシック" panose="020B0400000000000000" pitchFamily="50" charset="-128"/>
              </a:rPr>
              <a:t>                        </a:t>
            </a:r>
            <a:r>
              <a:rPr lang="ja-JP" altLang="en-US" sz="1400" dirty="0">
                <a:latin typeface="BIZ UDPゴシック" panose="020B0400000000000000" pitchFamily="50" charset="-128"/>
                <a:ea typeface="BIZ UDPゴシック" panose="020B0400000000000000" pitchFamily="50" charset="-128"/>
              </a:rPr>
              <a:t>（高額療養費制度が利用可能な場合、負担額が減額となる）</a:t>
            </a:r>
            <a:endParaRPr lang="en-US" altLang="ja-JP" sz="1400" dirty="0">
              <a:latin typeface="BIZ UDPゴシック" panose="020B0400000000000000" pitchFamily="50" charset="-128"/>
              <a:ea typeface="BIZ UDPゴシック" panose="020B0400000000000000" pitchFamily="50" charset="-128"/>
            </a:endParaRPr>
          </a:p>
          <a:p>
            <a:r>
              <a:rPr lang="en-US" altLang="ja-JP" sz="1400" dirty="0">
                <a:latin typeface="BIZ UDPゴシック" panose="020B0400000000000000" pitchFamily="50" charset="-128"/>
                <a:ea typeface="BIZ UDPゴシック" panose="020B0400000000000000" pitchFamily="50" charset="-128"/>
              </a:rPr>
              <a:t>                        </a:t>
            </a:r>
          </a:p>
        </p:txBody>
      </p:sp>
      <p:pic>
        <p:nvPicPr>
          <p:cNvPr id="11" name="図 10">
            <a:extLst>
              <a:ext uri="{FF2B5EF4-FFF2-40B4-BE49-F238E27FC236}">
                <a16:creationId xmlns:a16="http://schemas.microsoft.com/office/drawing/2014/main" id="{0B24AF82-C6E0-F89E-25B4-81DD99B3D9B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27409" y="2983459"/>
            <a:ext cx="4803454" cy="3180083"/>
          </a:xfrm>
          <a:prstGeom prst="rect">
            <a:avLst/>
          </a:prstGeom>
        </p:spPr>
      </p:pic>
      <p:sp>
        <p:nvSpPr>
          <p:cNvPr id="2" name="スライド番号プレースホルダー 1">
            <a:extLst>
              <a:ext uri="{FF2B5EF4-FFF2-40B4-BE49-F238E27FC236}">
                <a16:creationId xmlns:a16="http://schemas.microsoft.com/office/drawing/2014/main" id="{23D2AA2D-C994-C71F-3985-956AB7F83B3A}"/>
              </a:ext>
            </a:extLst>
          </p:cNvPr>
          <p:cNvSpPr>
            <a:spLocks noGrp="1"/>
          </p:cNvSpPr>
          <p:nvPr>
            <p:ph type="sldNum" sz="quarter" idx="12"/>
          </p:nvPr>
        </p:nvSpPr>
        <p:spPr>
          <a:xfrm>
            <a:off x="11582455" y="6279981"/>
            <a:ext cx="330359" cy="365125"/>
          </a:xfrm>
        </p:spPr>
        <p:txBody>
          <a:bodyPr/>
          <a:lstStyle/>
          <a:p>
            <a:fld id="{D2D8002D-B5B0-4BAC-B1F6-782DDCCE6D9C}" type="slidenum">
              <a:rPr kumimoji="1" lang="ja-JP" altLang="en-US" smtClean="0">
                <a:solidFill>
                  <a:schemeClr val="tx1"/>
                </a:solidFill>
                <a:latin typeface="BIZ UDPゴシック" panose="020B0400000000000000" pitchFamily="50" charset="-128"/>
                <a:ea typeface="BIZ UDPゴシック" panose="020B0400000000000000" pitchFamily="50" charset="-128"/>
              </a:rPr>
              <a:pPr/>
              <a:t>3</a:t>
            </a:fld>
            <a:endParaRPr kumimoji="1" lang="ja-JP" altLang="en-US" dirty="0">
              <a:solidFill>
                <a:schemeClr val="tx1"/>
              </a:solidFill>
              <a:latin typeface="BIZ UDPゴシック" panose="020B0400000000000000" pitchFamily="50" charset="-128"/>
              <a:ea typeface="BIZ UDPゴシック" panose="020B0400000000000000" pitchFamily="50" charset="-128"/>
            </a:endParaRPr>
          </a:p>
        </p:txBody>
      </p:sp>
      <p:sp>
        <p:nvSpPr>
          <p:cNvPr id="3" name="タイトル 1">
            <a:extLst>
              <a:ext uri="{FF2B5EF4-FFF2-40B4-BE49-F238E27FC236}">
                <a16:creationId xmlns:a16="http://schemas.microsoft.com/office/drawing/2014/main" id="{3E6FB0FE-DE99-93E1-944E-15EA48C2D586}"/>
              </a:ext>
            </a:extLst>
          </p:cNvPr>
          <p:cNvSpPr txBox="1">
            <a:spLocks/>
          </p:cNvSpPr>
          <p:nvPr/>
        </p:nvSpPr>
        <p:spPr>
          <a:xfrm>
            <a:off x="223893" y="203988"/>
            <a:ext cx="11362223" cy="494763"/>
          </a:xfrm>
          <a:prstGeom prst="rect">
            <a:avLst/>
          </a:prstGeom>
          <a:solidFill>
            <a:schemeClr val="accent6">
              <a:lumMod val="40000"/>
              <a:lumOff val="60000"/>
            </a:schemeClr>
          </a:solidFill>
        </p:spPr>
        <p:txBody>
          <a:bodyPr>
            <a:noAutofit/>
          </a:bodyPr>
          <a:lstStyle>
            <a:lvl1pPr algn="ctr" defTabSz="1706837" rtl="0" eaLnBrk="1" latinLnBrk="0" hangingPunct="1">
              <a:spcBef>
                <a:spcPct val="0"/>
              </a:spcBef>
              <a:buNone/>
              <a:defRPr kumimoji="1" sz="8266" kern="1200">
                <a:solidFill>
                  <a:schemeClr val="tx1"/>
                </a:solidFill>
                <a:latin typeface="+mj-lt"/>
                <a:ea typeface="+mj-ea"/>
                <a:cs typeface="+mj-cs"/>
              </a:defRPr>
            </a:lvl1pPr>
          </a:lstStyle>
          <a:p>
            <a:pPr algn="l"/>
            <a:r>
              <a:rPr lang="ja-JP" altLang="en-US" sz="2000" dirty="0">
                <a:latin typeface="BIZ UDPゴシック" panose="020B0400000000000000" pitchFamily="50" charset="-128"/>
                <a:ea typeface="BIZ UDPゴシック" panose="020B0400000000000000" pitchFamily="50" charset="-128"/>
              </a:rPr>
              <a:t>医療連携体制構築についてーアルツハイマー病の新しい治療薬（抗アミロイド</a:t>
            </a:r>
            <a:r>
              <a:rPr lang="en-US" altLang="ja-JP" sz="2000" dirty="0">
                <a:latin typeface="BIZ UDPゴシック" panose="020B0400000000000000" pitchFamily="50" charset="-128"/>
                <a:ea typeface="BIZ UDPゴシック" panose="020B0400000000000000" pitchFamily="50" charset="-128"/>
              </a:rPr>
              <a:t>β</a:t>
            </a:r>
            <a:r>
              <a:rPr lang="ja-JP" altLang="en-US" sz="2000" dirty="0">
                <a:latin typeface="BIZ UDPゴシック" panose="020B0400000000000000" pitchFamily="50" charset="-128"/>
                <a:ea typeface="BIZ UDPゴシック" panose="020B0400000000000000" pitchFamily="50" charset="-128"/>
              </a:rPr>
              <a:t>抗体薬）について</a:t>
            </a:r>
          </a:p>
        </p:txBody>
      </p:sp>
    </p:spTree>
    <p:extLst>
      <p:ext uri="{BB962C8B-B14F-4D97-AF65-F5344CB8AC3E}">
        <p14:creationId xmlns:p14="http://schemas.microsoft.com/office/powerpoint/2010/main" val="385665745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491</TotalTime>
  <Words>812</Words>
  <Application>Microsoft Office PowerPoint</Application>
  <PresentationFormat>ワイド画面</PresentationFormat>
  <Paragraphs>64</Paragraphs>
  <Slides>3</Slides>
  <Notes>2</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BIZ UDPゴシック</vt:lpstr>
      <vt:lpstr>ＭＳ ゴシック</vt:lpstr>
      <vt:lpstr>游ゴシック</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佐藤良平</dc:creator>
  <cp:lastModifiedBy>佐藤　美記子</cp:lastModifiedBy>
  <cp:revision>16</cp:revision>
  <cp:lastPrinted>2025-08-25T23:46:23Z</cp:lastPrinted>
  <dcterms:created xsi:type="dcterms:W3CDTF">2025-08-19T12:48:06Z</dcterms:created>
  <dcterms:modified xsi:type="dcterms:W3CDTF">2025-09-02T07:40:44Z</dcterms:modified>
</cp:coreProperties>
</file>